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97" r:id="rId4"/>
    <p:sldId id="298" r:id="rId5"/>
    <p:sldId id="299" r:id="rId6"/>
    <p:sldId id="300" r:id="rId7"/>
    <p:sldId id="301" r:id="rId8"/>
    <p:sldId id="302" r:id="rId9"/>
    <p:sldId id="257" r:id="rId10"/>
    <p:sldId id="258" r:id="rId11"/>
    <p:sldId id="263" r:id="rId12"/>
    <p:sldId id="259" r:id="rId13"/>
    <p:sldId id="261" r:id="rId14"/>
    <p:sldId id="262" r:id="rId15"/>
    <p:sldId id="264" r:id="rId16"/>
    <p:sldId id="260" r:id="rId17"/>
    <p:sldId id="265" r:id="rId18"/>
    <p:sldId id="267" r:id="rId19"/>
    <p:sldId id="268" r:id="rId20"/>
    <p:sldId id="269" r:id="rId21"/>
    <p:sldId id="270" r:id="rId22"/>
    <p:sldId id="272" r:id="rId23"/>
    <p:sldId id="271" r:id="rId24"/>
    <p:sldId id="273" r:id="rId25"/>
    <p:sldId id="274" r:id="rId26"/>
    <p:sldId id="291" r:id="rId27"/>
    <p:sldId id="275" r:id="rId28"/>
    <p:sldId id="276" r:id="rId29"/>
    <p:sldId id="277" r:id="rId30"/>
    <p:sldId id="295" r:id="rId31"/>
    <p:sldId id="288" r:id="rId32"/>
    <p:sldId id="278" r:id="rId33"/>
    <p:sldId id="279" r:id="rId34"/>
    <p:sldId id="281" r:id="rId35"/>
    <p:sldId id="282" r:id="rId36"/>
    <p:sldId id="292" r:id="rId37"/>
    <p:sldId id="283" r:id="rId38"/>
    <p:sldId id="284" r:id="rId39"/>
    <p:sldId id="285" r:id="rId40"/>
    <p:sldId id="286" r:id="rId41"/>
    <p:sldId id="289" r:id="rId42"/>
    <p:sldId id="290" r:id="rId43"/>
    <p:sldId id="293" r:id="rId44"/>
    <p:sldId id="294" r:id="rId45"/>
    <p:sldId id="29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391" autoAdjust="0"/>
  </p:normalViewPr>
  <p:slideViewPr>
    <p:cSldViewPr snapToGrid="0">
      <p:cViewPr>
        <p:scale>
          <a:sx n="52" d="100"/>
          <a:sy n="52" d="100"/>
        </p:scale>
        <p:origin x="122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81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196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078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29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37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0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4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316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4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65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736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124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kumimoji="1"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レストランのテーブルの上に置かれている部屋&#10;&#10;低い精度で自動的に生成された説明">
            <a:extLst>
              <a:ext uri="{FF2B5EF4-FFF2-40B4-BE49-F238E27FC236}">
                <a16:creationId xmlns:a16="http://schemas.microsoft.com/office/drawing/2014/main" id="{C4206889-7088-3A9B-7A2E-0357A7F83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b="2758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3D5AC45D-AC68-BEED-1088-08953841FA9B}"/>
              </a:ext>
            </a:extLst>
          </p:cNvPr>
          <p:cNvSpPr/>
          <p:nvPr/>
        </p:nvSpPr>
        <p:spPr>
          <a:xfrm>
            <a:off x="781050" y="441662"/>
            <a:ext cx="10144125" cy="351472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9D75F72-1E27-8FD1-7B10-5E6A426A4EDC}"/>
              </a:ext>
            </a:extLst>
          </p:cNvPr>
          <p:cNvSpPr txBox="1"/>
          <p:nvPr/>
        </p:nvSpPr>
        <p:spPr>
          <a:xfrm>
            <a:off x="1957387" y="819150"/>
            <a:ext cx="82772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けいたんシステム（株）</a:t>
            </a:r>
            <a:endParaRPr kumimoji="1" lang="en-US" altLang="ja-JP" sz="44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44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　</a:t>
            </a:r>
            <a:r>
              <a:rPr lang="ja-JP" altLang="en-US" sz="138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成果発表</a:t>
            </a:r>
            <a:endParaRPr kumimoji="1" lang="ja-JP" altLang="en-US" sz="44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87A1C6-2AF7-C5D9-59FF-F81C94ACAFFD}"/>
              </a:ext>
            </a:extLst>
          </p:cNvPr>
          <p:cNvSpPr txBox="1"/>
          <p:nvPr/>
        </p:nvSpPr>
        <p:spPr>
          <a:xfrm>
            <a:off x="414337" y="4564260"/>
            <a:ext cx="823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原山翔　　高知尾優太</a:t>
            </a:r>
            <a:endParaRPr kumimoji="1" lang="en-US" altLang="ja-JP" sz="3600" dirty="0">
              <a:solidFill>
                <a:schemeClr val="bg1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600" dirty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中村祐　　朝倉日菜</a:t>
            </a:r>
            <a:endParaRPr lang="en-US" altLang="ja-JP" sz="3600" dirty="0">
              <a:solidFill>
                <a:schemeClr val="bg1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kumimoji="1" lang="ja-JP" altLang="en-US" sz="3600" dirty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田中慶次</a:t>
            </a:r>
          </a:p>
        </p:txBody>
      </p:sp>
    </p:spTree>
    <p:extLst>
      <p:ext uri="{BB962C8B-B14F-4D97-AF65-F5344CB8AC3E}">
        <p14:creationId xmlns:p14="http://schemas.microsoft.com/office/powerpoint/2010/main" val="119972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図 4" descr="おもちゃ, 人形, テーブル, 屋内 が含まれている画像&#10;&#10;自動的に生成された説明">
            <a:extLst>
              <a:ext uri="{FF2B5EF4-FFF2-40B4-BE49-F238E27FC236}">
                <a16:creationId xmlns:a16="http://schemas.microsoft.com/office/drawing/2014/main" id="{8DF4ADF7-9D22-1F4E-84BA-265286C96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56" y="565573"/>
            <a:ext cx="6972006" cy="573447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6D9490-95FF-1D2C-8E78-911E6EEEE7E8}"/>
              </a:ext>
            </a:extLst>
          </p:cNvPr>
          <p:cNvSpPr txBox="1"/>
          <p:nvPr/>
        </p:nvSpPr>
        <p:spPr>
          <a:xfrm>
            <a:off x="1103556" y="721323"/>
            <a:ext cx="453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answer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1FD8661-C950-5C11-295F-00478D63AB42}"/>
              </a:ext>
            </a:extLst>
          </p:cNvPr>
          <p:cNvSpPr/>
          <p:nvPr/>
        </p:nvSpPr>
        <p:spPr>
          <a:xfrm>
            <a:off x="2330937" y="2290226"/>
            <a:ext cx="7334250" cy="21050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5268AA-1801-76A0-BCC1-7E24267A05F7}"/>
              </a:ext>
            </a:extLst>
          </p:cNvPr>
          <p:cNvSpPr txBox="1"/>
          <p:nvPr/>
        </p:nvSpPr>
        <p:spPr>
          <a:xfrm>
            <a:off x="2724150" y="2019300"/>
            <a:ext cx="73533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/>
              <a:t>飲み会</a:t>
            </a:r>
          </a:p>
        </p:txBody>
      </p:sp>
    </p:spTree>
    <p:extLst>
      <p:ext uri="{BB962C8B-B14F-4D97-AF65-F5344CB8AC3E}">
        <p14:creationId xmlns:p14="http://schemas.microsoft.com/office/powerpoint/2010/main" val="2795719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21826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</p:spTree>
    <p:extLst>
      <p:ext uri="{BB962C8B-B14F-4D97-AF65-F5344CB8AC3E}">
        <p14:creationId xmlns:p14="http://schemas.microsoft.com/office/powerpoint/2010/main" val="473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8ACC64A5-FC94-5561-A972-DAC79D628949}"/>
              </a:ext>
            </a:extLst>
          </p:cNvPr>
          <p:cNvSpPr/>
          <p:nvPr/>
        </p:nvSpPr>
        <p:spPr>
          <a:xfrm>
            <a:off x="5963920" y="2692216"/>
            <a:ext cx="5770880" cy="1114097"/>
          </a:xfrm>
          <a:prstGeom prst="wedgeRoundRectCallout">
            <a:avLst>
              <a:gd name="adj1" fmla="val 47829"/>
              <a:gd name="adj2" fmla="val 8073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D31C70-5C2D-2631-60F8-AFA5AA056D33}"/>
              </a:ext>
            </a:extLst>
          </p:cNvPr>
          <p:cNvSpPr txBox="1"/>
          <p:nvPr/>
        </p:nvSpPr>
        <p:spPr>
          <a:xfrm>
            <a:off x="6024880" y="2802989"/>
            <a:ext cx="5648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お酒の飲みすぎで</a:t>
            </a:r>
            <a:endParaRPr kumimoji="1" lang="en-US" altLang="ja-JP" sz="2000" dirty="0"/>
          </a:p>
          <a:p>
            <a:r>
              <a:rPr kumimoji="1" lang="ja-JP" altLang="en-US" sz="3200" dirty="0"/>
              <a:t>お腹が出てきてしまった！！</a:t>
            </a:r>
          </a:p>
        </p:txBody>
      </p:sp>
    </p:spTree>
    <p:extLst>
      <p:ext uri="{BB962C8B-B14F-4D97-AF65-F5344CB8AC3E}">
        <p14:creationId xmlns:p14="http://schemas.microsoft.com/office/powerpoint/2010/main" val="38787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0E2DF6AA-5B4D-55A3-2B23-B8D33C8E6E5E}"/>
              </a:ext>
            </a:extLst>
          </p:cNvPr>
          <p:cNvSpPr/>
          <p:nvPr/>
        </p:nvSpPr>
        <p:spPr>
          <a:xfrm>
            <a:off x="1137218" y="4183910"/>
            <a:ext cx="4562191" cy="933910"/>
          </a:xfrm>
          <a:prstGeom prst="wedgeRoundRectCallout">
            <a:avLst>
              <a:gd name="adj1" fmla="val -45998"/>
              <a:gd name="adj2" fmla="val 8099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8ACC64A5-FC94-5561-A972-DAC79D628949}"/>
              </a:ext>
            </a:extLst>
          </p:cNvPr>
          <p:cNvSpPr/>
          <p:nvPr/>
        </p:nvSpPr>
        <p:spPr>
          <a:xfrm>
            <a:off x="5963920" y="2692216"/>
            <a:ext cx="5770880" cy="1114097"/>
          </a:xfrm>
          <a:prstGeom prst="wedgeRoundRectCallout">
            <a:avLst>
              <a:gd name="adj1" fmla="val 47829"/>
              <a:gd name="adj2" fmla="val 8073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D31C70-5C2D-2631-60F8-AFA5AA056D33}"/>
              </a:ext>
            </a:extLst>
          </p:cNvPr>
          <p:cNvSpPr txBox="1"/>
          <p:nvPr/>
        </p:nvSpPr>
        <p:spPr>
          <a:xfrm>
            <a:off x="6024880" y="2802989"/>
            <a:ext cx="5648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お酒の飲みすぎで</a:t>
            </a:r>
            <a:endParaRPr kumimoji="1" lang="en-US" altLang="ja-JP" sz="2000" dirty="0"/>
          </a:p>
          <a:p>
            <a:r>
              <a:rPr kumimoji="1" lang="ja-JP" altLang="en-US" sz="3200" dirty="0"/>
              <a:t>お腹が出てきてしまった！！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E98F4F-605A-F75E-886A-3352A61456DF}"/>
              </a:ext>
            </a:extLst>
          </p:cNvPr>
          <p:cNvSpPr txBox="1"/>
          <p:nvPr/>
        </p:nvSpPr>
        <p:spPr>
          <a:xfrm>
            <a:off x="1330960" y="4227370"/>
            <a:ext cx="45618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前の飲み会って</a:t>
            </a:r>
            <a:endParaRPr kumimoji="1" lang="en-US" altLang="ja-JP" sz="2000" dirty="0"/>
          </a:p>
          <a:p>
            <a:r>
              <a:rPr kumimoji="1" lang="ja-JP" altLang="en-US" sz="3200" dirty="0"/>
              <a:t>いつだったっけ？？</a:t>
            </a:r>
          </a:p>
        </p:txBody>
      </p:sp>
    </p:spTree>
    <p:extLst>
      <p:ext uri="{BB962C8B-B14F-4D97-AF65-F5344CB8AC3E}">
        <p14:creationId xmlns:p14="http://schemas.microsoft.com/office/powerpoint/2010/main" val="29568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8ACC64A5-FC94-5561-A972-DAC79D628949}"/>
              </a:ext>
            </a:extLst>
          </p:cNvPr>
          <p:cNvSpPr/>
          <p:nvPr/>
        </p:nvSpPr>
        <p:spPr>
          <a:xfrm>
            <a:off x="5963920" y="2692216"/>
            <a:ext cx="5770880" cy="1114097"/>
          </a:xfrm>
          <a:prstGeom prst="wedgeRoundRectCallout">
            <a:avLst>
              <a:gd name="adj1" fmla="val 47829"/>
              <a:gd name="adj2" fmla="val 8073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D31C70-5C2D-2631-60F8-AFA5AA056D33}"/>
              </a:ext>
            </a:extLst>
          </p:cNvPr>
          <p:cNvSpPr txBox="1"/>
          <p:nvPr/>
        </p:nvSpPr>
        <p:spPr>
          <a:xfrm>
            <a:off x="6024880" y="2802989"/>
            <a:ext cx="5648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お酒の飲みすぎで</a:t>
            </a:r>
            <a:endParaRPr kumimoji="1" lang="en-US" altLang="ja-JP" sz="2000" dirty="0"/>
          </a:p>
          <a:p>
            <a:r>
              <a:rPr kumimoji="1" lang="ja-JP" altLang="en-US" sz="3200" dirty="0"/>
              <a:t>お腹が出てきてしまった！！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0E2DF6AA-5B4D-55A3-2B23-B8D33C8E6E5E}"/>
              </a:ext>
            </a:extLst>
          </p:cNvPr>
          <p:cNvSpPr/>
          <p:nvPr/>
        </p:nvSpPr>
        <p:spPr>
          <a:xfrm>
            <a:off x="1137218" y="4183910"/>
            <a:ext cx="4562191" cy="933910"/>
          </a:xfrm>
          <a:prstGeom prst="wedgeRoundRectCallout">
            <a:avLst>
              <a:gd name="adj1" fmla="val -45998"/>
              <a:gd name="adj2" fmla="val 8099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E98F4F-605A-F75E-886A-3352A61456DF}"/>
              </a:ext>
            </a:extLst>
          </p:cNvPr>
          <p:cNvSpPr txBox="1"/>
          <p:nvPr/>
        </p:nvSpPr>
        <p:spPr>
          <a:xfrm>
            <a:off x="1330960" y="4227370"/>
            <a:ext cx="45618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前の飲み会って</a:t>
            </a:r>
            <a:endParaRPr kumimoji="1" lang="en-US" altLang="ja-JP" sz="2000" dirty="0"/>
          </a:p>
          <a:p>
            <a:r>
              <a:rPr kumimoji="1" lang="ja-JP" altLang="en-US" sz="3200" dirty="0"/>
              <a:t>いつだったっけ？？</a:t>
            </a:r>
          </a:p>
        </p:txBody>
      </p:sp>
      <p:sp>
        <p:nvSpPr>
          <p:cNvPr id="12" name="星: 16 pt 11">
            <a:extLst>
              <a:ext uri="{FF2B5EF4-FFF2-40B4-BE49-F238E27FC236}">
                <a16:creationId xmlns:a16="http://schemas.microsoft.com/office/drawing/2014/main" id="{46C4A5D0-6264-DEFB-A7DA-8E07C2633EE6}"/>
              </a:ext>
            </a:extLst>
          </p:cNvPr>
          <p:cNvSpPr/>
          <p:nvPr/>
        </p:nvSpPr>
        <p:spPr>
          <a:xfrm>
            <a:off x="1208689" y="904875"/>
            <a:ext cx="9514587" cy="4448175"/>
          </a:xfrm>
          <a:prstGeom prst="star16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518333-5482-079B-DF73-8344D38810A7}"/>
              </a:ext>
            </a:extLst>
          </p:cNvPr>
          <p:cNvSpPr txBox="1"/>
          <p:nvPr/>
        </p:nvSpPr>
        <p:spPr>
          <a:xfrm>
            <a:off x="3072729" y="2543646"/>
            <a:ext cx="7711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>
                <a:solidFill>
                  <a:srgbClr val="FF0000"/>
                </a:solidFill>
              </a:rPr>
              <a:t>ということで！</a:t>
            </a:r>
          </a:p>
        </p:txBody>
      </p:sp>
    </p:spTree>
    <p:extLst>
      <p:ext uri="{BB962C8B-B14F-4D97-AF65-F5344CB8AC3E}">
        <p14:creationId xmlns:p14="http://schemas.microsoft.com/office/powerpoint/2010/main" val="4081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460D2B7-C544-3753-EBAF-67EF0A507273}"/>
              </a:ext>
            </a:extLst>
          </p:cNvPr>
          <p:cNvSpPr txBox="1"/>
          <p:nvPr/>
        </p:nvSpPr>
        <p:spPr>
          <a:xfrm>
            <a:off x="4076700" y="2628900"/>
            <a:ext cx="8315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/>
              <a:t>アプリ名</a:t>
            </a:r>
          </a:p>
        </p:txBody>
      </p:sp>
    </p:spTree>
    <p:extLst>
      <p:ext uri="{BB962C8B-B14F-4D97-AF65-F5344CB8AC3E}">
        <p14:creationId xmlns:p14="http://schemas.microsoft.com/office/powerpoint/2010/main" val="1653153622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619816C-0D54-57EE-5159-39D1002D4768}"/>
              </a:ext>
            </a:extLst>
          </p:cNvPr>
          <p:cNvSpPr txBox="1"/>
          <p:nvPr/>
        </p:nvSpPr>
        <p:spPr>
          <a:xfrm>
            <a:off x="2152650" y="935176"/>
            <a:ext cx="8115300" cy="460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１　お会計機能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２　スケジュール管理機能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３　お酒、お金管理機能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４　友達機能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５　警告機能</a:t>
            </a:r>
            <a:endParaRPr kumimoji="1" lang="ja-JP" altLang="en-US" sz="4000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A7EDC86-BC45-AA2F-8E5B-25F26FE0B6DF}"/>
              </a:ext>
            </a:extLst>
          </p:cNvPr>
          <p:cNvCxnSpPr/>
          <p:nvPr/>
        </p:nvCxnSpPr>
        <p:spPr>
          <a:xfrm>
            <a:off x="2362200" y="1752600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E88B993-C641-0939-181A-ED3DD1C706B8}"/>
              </a:ext>
            </a:extLst>
          </p:cNvPr>
          <p:cNvCxnSpPr/>
          <p:nvPr/>
        </p:nvCxnSpPr>
        <p:spPr>
          <a:xfrm>
            <a:off x="2362200" y="2714625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BB35D42-D7A7-F29B-5CB2-C62B40FF9C90}"/>
              </a:ext>
            </a:extLst>
          </p:cNvPr>
          <p:cNvCxnSpPr/>
          <p:nvPr/>
        </p:nvCxnSpPr>
        <p:spPr>
          <a:xfrm>
            <a:off x="2362199" y="3638550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2FD5511-6DE2-E1E7-5BAC-E1444AE1F881}"/>
              </a:ext>
            </a:extLst>
          </p:cNvPr>
          <p:cNvCxnSpPr/>
          <p:nvPr/>
        </p:nvCxnSpPr>
        <p:spPr>
          <a:xfrm>
            <a:off x="2362197" y="5491184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FF04FB7-456D-E876-F87C-B27DA0FF77B6}"/>
              </a:ext>
            </a:extLst>
          </p:cNvPr>
          <p:cNvCxnSpPr/>
          <p:nvPr/>
        </p:nvCxnSpPr>
        <p:spPr>
          <a:xfrm>
            <a:off x="2362198" y="4533900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22289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思考の吹き出し: 雲形 11">
            <a:extLst>
              <a:ext uri="{FF2B5EF4-FFF2-40B4-BE49-F238E27FC236}">
                <a16:creationId xmlns:a16="http://schemas.microsoft.com/office/drawing/2014/main" id="{084139C4-5376-25EB-1919-7C00D7318D4E}"/>
              </a:ext>
            </a:extLst>
          </p:cNvPr>
          <p:cNvSpPr/>
          <p:nvPr/>
        </p:nvSpPr>
        <p:spPr>
          <a:xfrm>
            <a:off x="5496560" y="370789"/>
            <a:ext cx="6400800" cy="5344211"/>
          </a:xfrm>
          <a:prstGeom prst="cloudCallout">
            <a:avLst>
              <a:gd name="adj1" fmla="val -77381"/>
              <a:gd name="adj2" fmla="val 1419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CBADECB-2AFE-F6CA-3421-9AD80E343229}"/>
              </a:ext>
            </a:extLst>
          </p:cNvPr>
          <p:cNvSpPr/>
          <p:nvPr/>
        </p:nvSpPr>
        <p:spPr>
          <a:xfrm>
            <a:off x="485775" y="599389"/>
            <a:ext cx="1876425" cy="571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CDEA3-33D3-D098-764A-AB07808160C6}"/>
              </a:ext>
            </a:extLst>
          </p:cNvPr>
          <p:cNvSpPr txBox="1"/>
          <p:nvPr/>
        </p:nvSpPr>
        <p:spPr>
          <a:xfrm>
            <a:off x="638175" y="561974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割り勘</a:t>
            </a:r>
          </a:p>
        </p:txBody>
      </p:sp>
      <p:pic>
        <p:nvPicPr>
          <p:cNvPr id="7" name="図 6" descr="カレンダー&#10;&#10;自動的に生成された説明">
            <a:extLst>
              <a:ext uri="{FF2B5EF4-FFF2-40B4-BE49-F238E27FC236}">
                <a16:creationId xmlns:a16="http://schemas.microsoft.com/office/drawing/2014/main" id="{090783D7-0125-3F6E-DB98-8DA721C4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99" y="1620337"/>
            <a:ext cx="1308378" cy="2570663"/>
          </a:xfrm>
          <a:prstGeom prst="rect">
            <a:avLst/>
          </a:prstGeom>
        </p:spPr>
      </p:pic>
      <p:pic>
        <p:nvPicPr>
          <p:cNvPr id="9" name="図 8" descr="帽子 が含まれている画像&#10;&#10;自動的に生成された説明">
            <a:extLst>
              <a:ext uri="{FF2B5EF4-FFF2-40B4-BE49-F238E27FC236}">
                <a16:creationId xmlns:a16="http://schemas.microsoft.com/office/drawing/2014/main" id="{AF066453-F6F5-286D-9451-7131CEA5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65" y="3269699"/>
            <a:ext cx="2600070" cy="327541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3EA0FB5-1DBB-2E67-B784-509090CD118E}"/>
              </a:ext>
            </a:extLst>
          </p:cNvPr>
          <p:cNvSpPr txBox="1"/>
          <p:nvPr/>
        </p:nvSpPr>
        <p:spPr>
          <a:xfrm>
            <a:off x="9782175" y="1982287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人数</a:t>
            </a:r>
            <a:r>
              <a:rPr kumimoji="1" lang="en-US" altLang="ja-JP" dirty="0"/>
              <a:t>÷</a:t>
            </a:r>
            <a:r>
              <a:rPr kumimoji="1" lang="ja-JP" altLang="en-US" dirty="0"/>
              <a:t>金額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4F4D946-FCFD-4158-134C-943A789DF205}"/>
              </a:ext>
            </a:extLst>
          </p:cNvPr>
          <p:cNvSpPr txBox="1"/>
          <p:nvPr/>
        </p:nvSpPr>
        <p:spPr>
          <a:xfrm>
            <a:off x="6257925" y="3269699"/>
            <a:ext cx="25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計算アプリ</a:t>
            </a:r>
            <a:endParaRPr kumimoji="1" lang="en-US" altLang="ja-JP" dirty="0"/>
          </a:p>
          <a:p>
            <a:r>
              <a:rPr kumimoji="1" lang="ja-JP" altLang="en-US" dirty="0"/>
              <a:t>　　どこだっけ</a:t>
            </a:r>
          </a:p>
        </p:txBody>
      </p:sp>
    </p:spTree>
    <p:extLst>
      <p:ext uri="{BB962C8B-B14F-4D97-AF65-F5344CB8AC3E}">
        <p14:creationId xmlns:p14="http://schemas.microsoft.com/office/powerpoint/2010/main" val="221292582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EF6AD8-1C03-3D1D-E028-7066BFE37158}"/>
              </a:ext>
            </a:extLst>
          </p:cNvPr>
          <p:cNvSpPr txBox="1"/>
          <p:nvPr/>
        </p:nvSpPr>
        <p:spPr>
          <a:xfrm>
            <a:off x="4419600" y="2844225"/>
            <a:ext cx="539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会計画面の写真</a:t>
            </a:r>
          </a:p>
        </p:txBody>
      </p:sp>
      <p:pic>
        <p:nvPicPr>
          <p:cNvPr id="3" name="図 2" descr="手紙 が含まれている画像&#10;&#10;自動的に生成された説明">
            <a:extLst>
              <a:ext uri="{FF2B5EF4-FFF2-40B4-BE49-F238E27FC236}">
                <a16:creationId xmlns:a16="http://schemas.microsoft.com/office/drawing/2014/main" id="{D473B8A9-7F2A-1C5E-E0AE-A0B169D20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512803"/>
            <a:ext cx="11033760" cy="583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967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月 44">
            <a:extLst>
              <a:ext uri="{FF2B5EF4-FFF2-40B4-BE49-F238E27FC236}">
                <a16:creationId xmlns:a16="http://schemas.microsoft.com/office/drawing/2014/main" id="{12B63FC7-889C-C042-5345-3F1B2798EC2B}"/>
              </a:ext>
            </a:extLst>
          </p:cNvPr>
          <p:cNvSpPr/>
          <p:nvPr/>
        </p:nvSpPr>
        <p:spPr>
          <a:xfrm rot="18725350">
            <a:off x="11123963" y="5201918"/>
            <a:ext cx="240599" cy="845890"/>
          </a:xfrm>
          <a:prstGeom prst="moon">
            <a:avLst>
              <a:gd name="adj" fmla="val 875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119E4B84-3FC6-9E2B-8EF8-EC7646CE03ED}"/>
              </a:ext>
            </a:extLst>
          </p:cNvPr>
          <p:cNvSpPr/>
          <p:nvPr/>
        </p:nvSpPr>
        <p:spPr>
          <a:xfrm>
            <a:off x="3198018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D6E477FD-BB3C-E159-514A-946BF01C0692}"/>
              </a:ext>
            </a:extLst>
          </p:cNvPr>
          <p:cNvSpPr/>
          <p:nvPr/>
        </p:nvSpPr>
        <p:spPr>
          <a:xfrm>
            <a:off x="5376861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C68A07F6-8113-3CD8-8033-FE9DD8C7AC2C}"/>
              </a:ext>
            </a:extLst>
          </p:cNvPr>
          <p:cNvSpPr/>
          <p:nvPr/>
        </p:nvSpPr>
        <p:spPr>
          <a:xfrm>
            <a:off x="7622380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57D8FDFB-C156-CFE3-9E62-BB3EC0D820F2}"/>
              </a:ext>
            </a:extLst>
          </p:cNvPr>
          <p:cNvSpPr/>
          <p:nvPr/>
        </p:nvSpPr>
        <p:spPr>
          <a:xfrm>
            <a:off x="9872662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E01EF171-C87D-C2F7-042E-F8EA5521443B}"/>
              </a:ext>
            </a:extLst>
          </p:cNvPr>
          <p:cNvSpPr/>
          <p:nvPr/>
        </p:nvSpPr>
        <p:spPr>
          <a:xfrm>
            <a:off x="947737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6667CD5B-7152-654F-2EF8-FE50937D14DF}"/>
              </a:ext>
            </a:extLst>
          </p:cNvPr>
          <p:cNvSpPr/>
          <p:nvPr/>
        </p:nvSpPr>
        <p:spPr>
          <a:xfrm>
            <a:off x="1085850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87C9913-6F21-028C-E3CF-61A90C355B8A}"/>
              </a:ext>
            </a:extLst>
          </p:cNvPr>
          <p:cNvSpPr/>
          <p:nvPr/>
        </p:nvSpPr>
        <p:spPr>
          <a:xfrm>
            <a:off x="3336131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8EB06B89-5975-1682-F103-D5939CDCC431}"/>
              </a:ext>
            </a:extLst>
          </p:cNvPr>
          <p:cNvSpPr/>
          <p:nvPr/>
        </p:nvSpPr>
        <p:spPr>
          <a:xfrm>
            <a:off x="5510212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753A043-6415-D7D9-AA94-C74F002FB1C0}"/>
              </a:ext>
            </a:extLst>
          </p:cNvPr>
          <p:cNvSpPr/>
          <p:nvPr/>
        </p:nvSpPr>
        <p:spPr>
          <a:xfrm>
            <a:off x="7760493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D14F92D-47F7-0919-48A4-A49A34466963}"/>
              </a:ext>
            </a:extLst>
          </p:cNvPr>
          <p:cNvSpPr/>
          <p:nvPr/>
        </p:nvSpPr>
        <p:spPr>
          <a:xfrm>
            <a:off x="10010775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49B473-3725-44FE-5899-D7FA7C9D558A}"/>
              </a:ext>
            </a:extLst>
          </p:cNvPr>
          <p:cNvSpPr txBox="1"/>
          <p:nvPr/>
        </p:nvSpPr>
        <p:spPr>
          <a:xfrm>
            <a:off x="4645818" y="90115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メンバー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5DEC89-E57C-4AE8-F5C7-005003B4AEA7}"/>
              </a:ext>
            </a:extLst>
          </p:cNvPr>
          <p:cNvSpPr txBox="1"/>
          <p:nvPr/>
        </p:nvSpPr>
        <p:spPr>
          <a:xfrm>
            <a:off x="1314450" y="3946565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原山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420C4CB-6E87-4F44-C2B9-17FF2640B86A}"/>
              </a:ext>
            </a:extLst>
          </p:cNvPr>
          <p:cNvSpPr txBox="1"/>
          <p:nvPr/>
        </p:nvSpPr>
        <p:spPr>
          <a:xfrm>
            <a:off x="3518296" y="3946565"/>
            <a:ext cx="80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中村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04C832-F8B4-B007-9857-3E6D35A0671A}"/>
              </a:ext>
            </a:extLst>
          </p:cNvPr>
          <p:cNvSpPr txBox="1"/>
          <p:nvPr/>
        </p:nvSpPr>
        <p:spPr>
          <a:xfrm>
            <a:off x="5784055" y="3946565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田中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F54AAB0-929D-B051-32DF-B99E438EEFEB}"/>
              </a:ext>
            </a:extLst>
          </p:cNvPr>
          <p:cNvSpPr txBox="1"/>
          <p:nvPr/>
        </p:nvSpPr>
        <p:spPr>
          <a:xfrm>
            <a:off x="7866463" y="3946565"/>
            <a:ext cx="167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高知尾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0DA32EE-83B7-7FF6-190D-001893EEFC03}"/>
              </a:ext>
            </a:extLst>
          </p:cNvPr>
          <p:cNvSpPr txBox="1"/>
          <p:nvPr/>
        </p:nvSpPr>
        <p:spPr>
          <a:xfrm>
            <a:off x="10182225" y="394656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朝倉</a:t>
            </a:r>
          </a:p>
        </p:txBody>
      </p:sp>
      <p:sp>
        <p:nvSpPr>
          <p:cNvPr id="18" name="部分円 17">
            <a:extLst>
              <a:ext uri="{FF2B5EF4-FFF2-40B4-BE49-F238E27FC236}">
                <a16:creationId xmlns:a16="http://schemas.microsoft.com/office/drawing/2014/main" id="{D2C93319-A4A0-233E-9730-E100286463B1}"/>
              </a:ext>
            </a:extLst>
          </p:cNvPr>
          <p:cNvSpPr/>
          <p:nvPr/>
        </p:nvSpPr>
        <p:spPr>
          <a:xfrm>
            <a:off x="1085849" y="4457699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部分円 21">
            <a:extLst>
              <a:ext uri="{FF2B5EF4-FFF2-40B4-BE49-F238E27FC236}">
                <a16:creationId xmlns:a16="http://schemas.microsoft.com/office/drawing/2014/main" id="{DD3A5D4A-A93E-3222-9AA7-CF6DDF8EF79A}"/>
              </a:ext>
            </a:extLst>
          </p:cNvPr>
          <p:cNvSpPr/>
          <p:nvPr/>
        </p:nvSpPr>
        <p:spPr>
          <a:xfrm>
            <a:off x="3331370" y="4448175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部分円 25">
            <a:extLst>
              <a:ext uri="{FF2B5EF4-FFF2-40B4-BE49-F238E27FC236}">
                <a16:creationId xmlns:a16="http://schemas.microsoft.com/office/drawing/2014/main" id="{8D7BF75D-39E6-790F-6362-B1EAD1D0C210}"/>
              </a:ext>
            </a:extLst>
          </p:cNvPr>
          <p:cNvSpPr/>
          <p:nvPr/>
        </p:nvSpPr>
        <p:spPr>
          <a:xfrm>
            <a:off x="5512593" y="4410075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星: 12 pt 24">
            <a:extLst>
              <a:ext uri="{FF2B5EF4-FFF2-40B4-BE49-F238E27FC236}">
                <a16:creationId xmlns:a16="http://schemas.microsoft.com/office/drawing/2014/main" id="{52A50968-2D28-205A-801F-549D40ACA662}"/>
              </a:ext>
            </a:extLst>
          </p:cNvPr>
          <p:cNvSpPr/>
          <p:nvPr/>
        </p:nvSpPr>
        <p:spPr>
          <a:xfrm>
            <a:off x="5812631" y="4856141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星: 12 pt 26">
            <a:extLst>
              <a:ext uri="{FF2B5EF4-FFF2-40B4-BE49-F238E27FC236}">
                <a16:creationId xmlns:a16="http://schemas.microsoft.com/office/drawing/2014/main" id="{F78944A6-99F2-D212-DEB8-9CD22AE83D0C}"/>
              </a:ext>
            </a:extLst>
          </p:cNvPr>
          <p:cNvSpPr/>
          <p:nvPr/>
        </p:nvSpPr>
        <p:spPr>
          <a:xfrm>
            <a:off x="5581055" y="4863252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0CBF2133-8280-04E2-CE78-4D3C2E8CB14C}"/>
              </a:ext>
            </a:extLst>
          </p:cNvPr>
          <p:cNvSpPr/>
          <p:nvPr/>
        </p:nvSpPr>
        <p:spPr>
          <a:xfrm rot="5400000">
            <a:off x="6273401" y="501249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7850593A-602E-6E25-96DC-E26C304293DA}"/>
              </a:ext>
            </a:extLst>
          </p:cNvPr>
          <p:cNvSpPr/>
          <p:nvPr/>
        </p:nvSpPr>
        <p:spPr>
          <a:xfrm rot="5148138">
            <a:off x="5830031" y="5013976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部分円 29">
            <a:extLst>
              <a:ext uri="{FF2B5EF4-FFF2-40B4-BE49-F238E27FC236}">
                <a16:creationId xmlns:a16="http://schemas.microsoft.com/office/drawing/2014/main" id="{3ED2F27A-35A9-F81F-F9D1-8360D685D8F6}"/>
              </a:ext>
            </a:extLst>
          </p:cNvPr>
          <p:cNvSpPr/>
          <p:nvPr/>
        </p:nvSpPr>
        <p:spPr>
          <a:xfrm>
            <a:off x="7768827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8CEDF372-34C8-4846-1DB8-338CB503DA56}"/>
              </a:ext>
            </a:extLst>
          </p:cNvPr>
          <p:cNvSpPr/>
          <p:nvPr/>
        </p:nvSpPr>
        <p:spPr>
          <a:xfrm>
            <a:off x="7827167" y="4681077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CFB946A-5B10-341F-79B8-607B78D1A3E5}"/>
              </a:ext>
            </a:extLst>
          </p:cNvPr>
          <p:cNvSpPr/>
          <p:nvPr/>
        </p:nvSpPr>
        <p:spPr>
          <a:xfrm>
            <a:off x="8012015" y="5055361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69EB422-CDAB-BFE9-6765-053AA98288A7}"/>
              </a:ext>
            </a:extLst>
          </p:cNvPr>
          <p:cNvSpPr/>
          <p:nvPr/>
        </p:nvSpPr>
        <p:spPr>
          <a:xfrm>
            <a:off x="8437959" y="5047458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8C4D300-8626-F111-DF81-E0674FC11031}"/>
              </a:ext>
            </a:extLst>
          </p:cNvPr>
          <p:cNvCxnSpPr>
            <a:cxnSpLocks/>
          </p:cNvCxnSpPr>
          <p:nvPr/>
        </p:nvCxnSpPr>
        <p:spPr>
          <a:xfrm>
            <a:off x="8239125" y="5093537"/>
            <a:ext cx="198834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楕円 40">
            <a:extLst>
              <a:ext uri="{FF2B5EF4-FFF2-40B4-BE49-F238E27FC236}">
                <a16:creationId xmlns:a16="http://schemas.microsoft.com/office/drawing/2014/main" id="{4365BC3F-7937-75CC-5C5D-3428BF2A08AF}"/>
              </a:ext>
            </a:extLst>
          </p:cNvPr>
          <p:cNvSpPr/>
          <p:nvPr/>
        </p:nvSpPr>
        <p:spPr>
          <a:xfrm rot="5400000">
            <a:off x="8537287" y="5038187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部分円 42">
            <a:extLst>
              <a:ext uri="{FF2B5EF4-FFF2-40B4-BE49-F238E27FC236}">
                <a16:creationId xmlns:a16="http://schemas.microsoft.com/office/drawing/2014/main" id="{7B09ADEB-5C07-D542-C18E-663B408DBB5F}"/>
              </a:ext>
            </a:extLst>
          </p:cNvPr>
          <p:cNvSpPr/>
          <p:nvPr/>
        </p:nvSpPr>
        <p:spPr>
          <a:xfrm>
            <a:off x="10006014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C174CB8E-8077-AF3D-CF51-375F95B62783}"/>
              </a:ext>
            </a:extLst>
          </p:cNvPr>
          <p:cNvSpPr/>
          <p:nvPr/>
        </p:nvSpPr>
        <p:spPr>
          <a:xfrm>
            <a:off x="10076849" y="4649629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264A6C3A-0AA1-5A02-29CB-301683738E0E}"/>
              </a:ext>
            </a:extLst>
          </p:cNvPr>
          <p:cNvSpPr/>
          <p:nvPr/>
        </p:nvSpPr>
        <p:spPr>
          <a:xfrm>
            <a:off x="10729708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F32E2779-7129-D1EB-8EEC-3540E8779777}"/>
              </a:ext>
            </a:extLst>
          </p:cNvPr>
          <p:cNvSpPr/>
          <p:nvPr/>
        </p:nvSpPr>
        <p:spPr>
          <a:xfrm>
            <a:off x="10362792" y="5042503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3FDE8A1-FCA3-C3AB-123E-6F5E2C38FB05}"/>
              </a:ext>
            </a:extLst>
          </p:cNvPr>
          <p:cNvSpPr/>
          <p:nvPr/>
        </p:nvSpPr>
        <p:spPr>
          <a:xfrm rot="5400000">
            <a:off x="8126392" y="5043826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A11D76C-18C6-6EEE-0AE7-5E5D8FE82E1E}"/>
              </a:ext>
            </a:extLst>
          </p:cNvPr>
          <p:cNvCxnSpPr>
            <a:cxnSpLocks/>
          </p:cNvCxnSpPr>
          <p:nvPr/>
        </p:nvCxnSpPr>
        <p:spPr>
          <a:xfrm>
            <a:off x="3747379" y="5174279"/>
            <a:ext cx="308372" cy="1564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BA6C6AB4-53AC-CF27-D770-6D97BF72132B}"/>
              </a:ext>
            </a:extLst>
          </p:cNvPr>
          <p:cNvSpPr/>
          <p:nvPr/>
        </p:nvSpPr>
        <p:spPr>
          <a:xfrm>
            <a:off x="3990228" y="5118820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5A3C09D0-0C1D-AC9E-DC0E-CE0B5BDEF8AB}"/>
              </a:ext>
            </a:extLst>
          </p:cNvPr>
          <p:cNvSpPr/>
          <p:nvPr/>
        </p:nvSpPr>
        <p:spPr>
          <a:xfrm>
            <a:off x="3555205" y="5103231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7E910A07-B0C9-B414-69B5-3252DB45266F}"/>
              </a:ext>
            </a:extLst>
          </p:cNvPr>
          <p:cNvSpPr/>
          <p:nvPr/>
        </p:nvSpPr>
        <p:spPr>
          <a:xfrm>
            <a:off x="4104807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82184007-522A-F377-24DE-43C3DE8D208A}"/>
              </a:ext>
            </a:extLst>
          </p:cNvPr>
          <p:cNvSpPr/>
          <p:nvPr/>
        </p:nvSpPr>
        <p:spPr>
          <a:xfrm>
            <a:off x="3641970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星: 12 pt 39">
            <a:extLst>
              <a:ext uri="{FF2B5EF4-FFF2-40B4-BE49-F238E27FC236}">
                <a16:creationId xmlns:a16="http://schemas.microsoft.com/office/drawing/2014/main" id="{B3AF9CAC-9E46-916A-C029-E676C0C11D6A}"/>
              </a:ext>
            </a:extLst>
          </p:cNvPr>
          <p:cNvSpPr/>
          <p:nvPr/>
        </p:nvSpPr>
        <p:spPr>
          <a:xfrm>
            <a:off x="1745397" y="4949543"/>
            <a:ext cx="512027" cy="28798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星: 12 pt 47">
            <a:extLst>
              <a:ext uri="{FF2B5EF4-FFF2-40B4-BE49-F238E27FC236}">
                <a16:creationId xmlns:a16="http://schemas.microsoft.com/office/drawing/2014/main" id="{405322D1-8A5E-A0B8-0938-CB2383F2963E}"/>
              </a:ext>
            </a:extLst>
          </p:cNvPr>
          <p:cNvSpPr/>
          <p:nvPr/>
        </p:nvSpPr>
        <p:spPr>
          <a:xfrm>
            <a:off x="1081657" y="4946840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星: 12 pt 48">
            <a:extLst>
              <a:ext uri="{FF2B5EF4-FFF2-40B4-BE49-F238E27FC236}">
                <a16:creationId xmlns:a16="http://schemas.microsoft.com/office/drawing/2014/main" id="{702D2112-6F9A-8206-9064-62F8DDBB34E6}"/>
              </a:ext>
            </a:extLst>
          </p:cNvPr>
          <p:cNvSpPr/>
          <p:nvPr/>
        </p:nvSpPr>
        <p:spPr>
          <a:xfrm>
            <a:off x="1375649" y="4904038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1BBD1EDB-8C7E-E50F-5B12-43FAD3ADCDE1}"/>
              </a:ext>
            </a:extLst>
          </p:cNvPr>
          <p:cNvSpPr/>
          <p:nvPr/>
        </p:nvSpPr>
        <p:spPr>
          <a:xfrm>
            <a:off x="1427092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F6D10ADB-7A5D-ECEE-B4B8-67A65F1E3EBB}"/>
              </a:ext>
            </a:extLst>
          </p:cNvPr>
          <p:cNvSpPr/>
          <p:nvPr/>
        </p:nvSpPr>
        <p:spPr>
          <a:xfrm>
            <a:off x="1785639" y="5027977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4840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28494A2-4E4A-9880-213F-D1A12D382DBF}"/>
              </a:ext>
            </a:extLst>
          </p:cNvPr>
          <p:cNvSpPr/>
          <p:nvPr/>
        </p:nvSpPr>
        <p:spPr>
          <a:xfrm>
            <a:off x="542925" y="457200"/>
            <a:ext cx="1304925" cy="584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6A0FEE-196E-9BD7-E881-635CA8B50433}"/>
              </a:ext>
            </a:extLst>
          </p:cNvPr>
          <p:cNvSpPr txBox="1"/>
          <p:nvPr/>
        </p:nvSpPr>
        <p:spPr>
          <a:xfrm>
            <a:off x="685800" y="457200"/>
            <a:ext cx="310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奢り</a:t>
            </a:r>
          </a:p>
        </p:txBody>
      </p:sp>
      <p:pic>
        <p:nvPicPr>
          <p:cNvPr id="7" name="図 6" descr="光 が含まれている画像&#10;&#10;自動的に生成された説明">
            <a:extLst>
              <a:ext uri="{FF2B5EF4-FFF2-40B4-BE49-F238E27FC236}">
                <a16:creationId xmlns:a16="http://schemas.microsoft.com/office/drawing/2014/main" id="{02DAE0E0-FBA8-2AFA-4975-E2553A6D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81280"/>
            <a:ext cx="6858000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AD9060-AFDC-7DC9-FAFF-3122DAE0B5DE}"/>
              </a:ext>
            </a:extLst>
          </p:cNvPr>
          <p:cNvSpPr txBox="1"/>
          <p:nvPr/>
        </p:nvSpPr>
        <p:spPr>
          <a:xfrm>
            <a:off x="851535" y="206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38285F4-0A96-3FB4-3E9B-4B4D0921BA8E}"/>
              </a:ext>
            </a:extLst>
          </p:cNvPr>
          <p:cNvSpPr txBox="1"/>
          <p:nvPr/>
        </p:nvSpPr>
        <p:spPr>
          <a:xfrm>
            <a:off x="9286240" y="333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AB7F51-6866-1EED-F141-C735ED4CFBB9}"/>
              </a:ext>
            </a:extLst>
          </p:cNvPr>
          <p:cNvSpPr txBox="1"/>
          <p:nvPr/>
        </p:nvSpPr>
        <p:spPr>
          <a:xfrm>
            <a:off x="2404110" y="4267796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15B90E-50FE-5623-0EEF-061060632D8F}"/>
              </a:ext>
            </a:extLst>
          </p:cNvPr>
          <p:cNvSpPr txBox="1"/>
          <p:nvPr/>
        </p:nvSpPr>
        <p:spPr>
          <a:xfrm>
            <a:off x="9286240" y="78036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9BA9799-27A5-2DAA-80F4-7FD764573EF3}"/>
              </a:ext>
            </a:extLst>
          </p:cNvPr>
          <p:cNvSpPr txBox="1"/>
          <p:nvPr/>
        </p:nvSpPr>
        <p:spPr>
          <a:xfrm>
            <a:off x="8694420" y="4876522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26C8B3B-71AA-3211-88FC-7349520F7479}"/>
              </a:ext>
            </a:extLst>
          </p:cNvPr>
          <p:cNvSpPr txBox="1"/>
          <p:nvPr/>
        </p:nvSpPr>
        <p:spPr>
          <a:xfrm>
            <a:off x="325120" y="3248670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6616B3-4679-315C-7ACA-1521DF731839}"/>
              </a:ext>
            </a:extLst>
          </p:cNvPr>
          <p:cNvSpPr txBox="1"/>
          <p:nvPr/>
        </p:nvSpPr>
        <p:spPr>
          <a:xfrm>
            <a:off x="1151573" y="549092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</p:spTree>
    <p:extLst>
      <p:ext uri="{BB962C8B-B14F-4D97-AF65-F5344CB8AC3E}">
        <p14:creationId xmlns:p14="http://schemas.microsoft.com/office/powerpoint/2010/main" val="186944815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28494A2-4E4A-9880-213F-D1A12D382DBF}"/>
              </a:ext>
            </a:extLst>
          </p:cNvPr>
          <p:cNvSpPr/>
          <p:nvPr/>
        </p:nvSpPr>
        <p:spPr>
          <a:xfrm>
            <a:off x="542925" y="457200"/>
            <a:ext cx="1304925" cy="584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6A0FEE-196E-9BD7-E881-635CA8B50433}"/>
              </a:ext>
            </a:extLst>
          </p:cNvPr>
          <p:cNvSpPr txBox="1"/>
          <p:nvPr/>
        </p:nvSpPr>
        <p:spPr>
          <a:xfrm>
            <a:off x="685800" y="457200"/>
            <a:ext cx="310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奢り</a:t>
            </a:r>
          </a:p>
        </p:txBody>
      </p:sp>
      <p:pic>
        <p:nvPicPr>
          <p:cNvPr id="7" name="図 6" descr="光 が含まれている画像&#10;&#10;自動的に生成された説明">
            <a:extLst>
              <a:ext uri="{FF2B5EF4-FFF2-40B4-BE49-F238E27FC236}">
                <a16:creationId xmlns:a16="http://schemas.microsoft.com/office/drawing/2014/main" id="{02DAE0E0-FBA8-2AFA-4975-E2553A6D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81280"/>
            <a:ext cx="6858000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AD9060-AFDC-7DC9-FAFF-3122DAE0B5DE}"/>
              </a:ext>
            </a:extLst>
          </p:cNvPr>
          <p:cNvSpPr txBox="1"/>
          <p:nvPr/>
        </p:nvSpPr>
        <p:spPr>
          <a:xfrm>
            <a:off x="851535" y="206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38285F4-0A96-3FB4-3E9B-4B4D0921BA8E}"/>
              </a:ext>
            </a:extLst>
          </p:cNvPr>
          <p:cNvSpPr txBox="1"/>
          <p:nvPr/>
        </p:nvSpPr>
        <p:spPr>
          <a:xfrm>
            <a:off x="9286240" y="333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AB7F51-6866-1EED-F141-C735ED4CFBB9}"/>
              </a:ext>
            </a:extLst>
          </p:cNvPr>
          <p:cNvSpPr txBox="1"/>
          <p:nvPr/>
        </p:nvSpPr>
        <p:spPr>
          <a:xfrm>
            <a:off x="2404110" y="4267796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15B90E-50FE-5623-0EEF-061060632D8F}"/>
              </a:ext>
            </a:extLst>
          </p:cNvPr>
          <p:cNvSpPr txBox="1"/>
          <p:nvPr/>
        </p:nvSpPr>
        <p:spPr>
          <a:xfrm>
            <a:off x="9286240" y="78036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9BA9799-27A5-2DAA-80F4-7FD764573EF3}"/>
              </a:ext>
            </a:extLst>
          </p:cNvPr>
          <p:cNvSpPr txBox="1"/>
          <p:nvPr/>
        </p:nvSpPr>
        <p:spPr>
          <a:xfrm>
            <a:off x="8694420" y="4876522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26C8B3B-71AA-3211-88FC-7349520F7479}"/>
              </a:ext>
            </a:extLst>
          </p:cNvPr>
          <p:cNvSpPr txBox="1"/>
          <p:nvPr/>
        </p:nvSpPr>
        <p:spPr>
          <a:xfrm>
            <a:off x="325120" y="3248670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6616B3-4679-315C-7ACA-1521DF731839}"/>
              </a:ext>
            </a:extLst>
          </p:cNvPr>
          <p:cNvSpPr txBox="1"/>
          <p:nvPr/>
        </p:nvSpPr>
        <p:spPr>
          <a:xfrm>
            <a:off x="1151573" y="549092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6" name="星: 16 pt 5">
            <a:extLst>
              <a:ext uri="{FF2B5EF4-FFF2-40B4-BE49-F238E27FC236}">
                <a16:creationId xmlns:a16="http://schemas.microsoft.com/office/drawing/2014/main" id="{BAC50496-305C-98B8-7B28-275655649211}"/>
              </a:ext>
            </a:extLst>
          </p:cNvPr>
          <p:cNvSpPr/>
          <p:nvPr/>
        </p:nvSpPr>
        <p:spPr>
          <a:xfrm>
            <a:off x="2238375" y="1417895"/>
            <a:ext cx="7976235" cy="3552825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F0DED8E-B3DA-A0B9-C8E9-C8CA6F592255}"/>
              </a:ext>
            </a:extLst>
          </p:cNvPr>
          <p:cNvSpPr txBox="1"/>
          <p:nvPr/>
        </p:nvSpPr>
        <p:spPr>
          <a:xfrm>
            <a:off x="4677410" y="2840364"/>
            <a:ext cx="391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決まらない！</a:t>
            </a:r>
          </a:p>
        </p:txBody>
      </p:sp>
    </p:spTree>
    <p:extLst>
      <p:ext uri="{BB962C8B-B14F-4D97-AF65-F5344CB8AC3E}">
        <p14:creationId xmlns:p14="http://schemas.microsoft.com/office/powerpoint/2010/main" val="18433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EF6AD8-1C03-3D1D-E028-7066BFE37158}"/>
              </a:ext>
            </a:extLst>
          </p:cNvPr>
          <p:cNvSpPr txBox="1"/>
          <p:nvPr/>
        </p:nvSpPr>
        <p:spPr>
          <a:xfrm>
            <a:off x="4419600" y="2844225"/>
            <a:ext cx="539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会計画面の写真</a:t>
            </a:r>
          </a:p>
        </p:txBody>
      </p:sp>
      <p:pic>
        <p:nvPicPr>
          <p:cNvPr id="3" name="図 2" descr="手紙 が含まれている画像&#10;&#10;自動的に生成された説明">
            <a:extLst>
              <a:ext uri="{FF2B5EF4-FFF2-40B4-BE49-F238E27FC236}">
                <a16:creationId xmlns:a16="http://schemas.microsoft.com/office/drawing/2014/main" id="{0888FA72-2A89-9F47-B3E6-8F130313A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616885"/>
            <a:ext cx="10993120" cy="58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612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B81EA8-B0A7-5157-6F4F-9F15D82F4F82}"/>
              </a:ext>
            </a:extLst>
          </p:cNvPr>
          <p:cNvSpPr txBox="1"/>
          <p:nvPr/>
        </p:nvSpPr>
        <p:spPr>
          <a:xfrm>
            <a:off x="4000500" y="2832705"/>
            <a:ext cx="668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ルーレットの画面</a:t>
            </a:r>
          </a:p>
        </p:txBody>
      </p:sp>
      <p:pic>
        <p:nvPicPr>
          <p:cNvPr id="3" name="図 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EE7DB62-46FF-8E38-3EFD-ADDCB3F6B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3" y="509125"/>
            <a:ext cx="11100454" cy="58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40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思考の吹き出し: 雲形 3">
            <a:extLst>
              <a:ext uri="{FF2B5EF4-FFF2-40B4-BE49-F238E27FC236}">
                <a16:creationId xmlns:a16="http://schemas.microsoft.com/office/drawing/2014/main" id="{D4F77D9F-6A9F-A697-BB21-9D3A2F182A93}"/>
              </a:ext>
            </a:extLst>
          </p:cNvPr>
          <p:cNvSpPr/>
          <p:nvPr/>
        </p:nvSpPr>
        <p:spPr>
          <a:xfrm>
            <a:off x="2095500" y="1409700"/>
            <a:ext cx="8010525" cy="3676650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001D8D-860F-17D5-C0D2-93BC38AB05B8}"/>
              </a:ext>
            </a:extLst>
          </p:cNvPr>
          <p:cNvSpPr txBox="1"/>
          <p:nvPr/>
        </p:nvSpPr>
        <p:spPr>
          <a:xfrm>
            <a:off x="3476624" y="2495550"/>
            <a:ext cx="6810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0" i="0" dirty="0">
                <a:solidFill>
                  <a:srgbClr val="1D1C1D"/>
                </a:solidFill>
                <a:effectLst/>
                <a:latin typeface="NotoSansJP"/>
              </a:rPr>
              <a:t>アプリにログインして</a:t>
            </a:r>
            <a:endParaRPr lang="en-US" altLang="ja-JP" sz="3600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lang="ja-JP" altLang="en-US" sz="3600" b="0" i="0" dirty="0">
                <a:solidFill>
                  <a:srgbClr val="1D1C1D"/>
                </a:solidFill>
                <a:effectLst/>
                <a:latin typeface="NotoSansJP"/>
              </a:rPr>
              <a:t>入力してって面倒だな。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8904926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C74330-61D9-7BD1-FCC7-F195E7DBD1D8}"/>
              </a:ext>
            </a:extLst>
          </p:cNvPr>
          <p:cNvSpPr txBox="1"/>
          <p:nvPr/>
        </p:nvSpPr>
        <p:spPr>
          <a:xfrm>
            <a:off x="4543426" y="2782669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ログイン画面</a:t>
            </a:r>
          </a:p>
        </p:txBody>
      </p:sp>
      <p:pic>
        <p:nvPicPr>
          <p:cNvPr id="6" name="図 5" descr="店の前を歩く人&#10;&#10;低い精度で自動的に生成された説明">
            <a:extLst>
              <a:ext uri="{FF2B5EF4-FFF2-40B4-BE49-F238E27FC236}">
                <a16:creationId xmlns:a16="http://schemas.microsoft.com/office/drawing/2014/main" id="{AE351632-DA1E-B30B-C613-D79D306E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" y="843551"/>
            <a:ext cx="10739120" cy="51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2853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C74330-61D9-7BD1-FCC7-F195E7DBD1D8}"/>
              </a:ext>
            </a:extLst>
          </p:cNvPr>
          <p:cNvSpPr txBox="1"/>
          <p:nvPr/>
        </p:nvSpPr>
        <p:spPr>
          <a:xfrm>
            <a:off x="4543426" y="2782669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ログイン画面</a:t>
            </a:r>
          </a:p>
        </p:txBody>
      </p:sp>
      <p:pic>
        <p:nvPicPr>
          <p:cNvPr id="6" name="図 5" descr="店の前を歩く人&#10;&#10;低い精度で自動的に生成された説明">
            <a:extLst>
              <a:ext uri="{FF2B5EF4-FFF2-40B4-BE49-F238E27FC236}">
                <a16:creationId xmlns:a16="http://schemas.microsoft.com/office/drawing/2014/main" id="{AE351632-DA1E-B30B-C613-D79D306E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" y="843551"/>
            <a:ext cx="10739120" cy="517089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54A1847-B891-9233-2D3D-8BC88896D4A6}"/>
              </a:ext>
            </a:extLst>
          </p:cNvPr>
          <p:cNvSpPr/>
          <p:nvPr/>
        </p:nvSpPr>
        <p:spPr>
          <a:xfrm>
            <a:off x="7610474" y="2200275"/>
            <a:ext cx="1971675" cy="1876425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88FFB08-8E04-E77F-C633-88E583E8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78" y="1408788"/>
            <a:ext cx="3156006" cy="4360629"/>
          </a:xfrm>
          <a:prstGeom prst="rect">
            <a:avLst/>
          </a:prstGeom>
        </p:spPr>
      </p:pic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AC6A6CE2-6AC5-4DBB-2E45-5D444A0B9445}"/>
              </a:ext>
            </a:extLst>
          </p:cNvPr>
          <p:cNvSpPr/>
          <p:nvPr/>
        </p:nvSpPr>
        <p:spPr>
          <a:xfrm>
            <a:off x="2609851" y="1187892"/>
            <a:ext cx="2092353" cy="1012383"/>
          </a:xfrm>
          <a:prstGeom prst="wedgeEllipseCallout">
            <a:avLst>
              <a:gd name="adj1" fmla="val 21503"/>
              <a:gd name="adj2" fmla="val 54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2150E7-8F3A-F378-E65D-1097608DE71A}"/>
              </a:ext>
            </a:extLst>
          </p:cNvPr>
          <p:cNvSpPr txBox="1"/>
          <p:nvPr/>
        </p:nvSpPr>
        <p:spPr>
          <a:xfrm>
            <a:off x="3003564" y="1341037"/>
            <a:ext cx="130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</a:rPr>
              <a:t>コレ</a:t>
            </a:r>
          </a:p>
        </p:txBody>
      </p:sp>
    </p:spTree>
    <p:extLst>
      <p:ext uri="{BB962C8B-B14F-4D97-AF65-F5344CB8AC3E}">
        <p14:creationId xmlns:p14="http://schemas.microsoft.com/office/powerpoint/2010/main" val="36583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3E60668-1F38-3262-D3E0-5484BA1940E7}"/>
              </a:ext>
            </a:extLst>
          </p:cNvPr>
          <p:cNvSpPr txBox="1"/>
          <p:nvPr/>
        </p:nvSpPr>
        <p:spPr>
          <a:xfrm>
            <a:off x="3857625" y="2943225"/>
            <a:ext cx="682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スケジュールの画面</a:t>
            </a:r>
          </a:p>
        </p:txBody>
      </p:sp>
    </p:spTree>
    <p:extLst>
      <p:ext uri="{BB962C8B-B14F-4D97-AF65-F5344CB8AC3E}">
        <p14:creationId xmlns:p14="http://schemas.microsoft.com/office/powerpoint/2010/main" val="326791411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F55AD7-6F28-8DAD-C5E6-17A51C463666}"/>
              </a:ext>
            </a:extLst>
          </p:cNvPr>
          <p:cNvSpPr txBox="1"/>
          <p:nvPr/>
        </p:nvSpPr>
        <p:spPr>
          <a:xfrm>
            <a:off x="4257675" y="2782669"/>
            <a:ext cx="476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飲み会登録画面</a:t>
            </a:r>
            <a:endParaRPr kumimoji="1" lang="en-US" altLang="ja-JP" sz="3600" dirty="0"/>
          </a:p>
        </p:txBody>
      </p:sp>
      <p:pic>
        <p:nvPicPr>
          <p:cNvPr id="3" name="図 2" descr="テーブル, 屋内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D9E7C945-2E2B-EA08-AE9B-64F5C304C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" y="864447"/>
            <a:ext cx="10861637" cy="51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7378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CADC28-D1E7-4867-8C29-F3FA064A4234}"/>
              </a:ext>
            </a:extLst>
          </p:cNvPr>
          <p:cNvSpPr txBox="1"/>
          <p:nvPr/>
        </p:nvSpPr>
        <p:spPr>
          <a:xfrm>
            <a:off x="4019550" y="2782669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飲み会閲覧画面</a:t>
            </a:r>
          </a:p>
        </p:txBody>
      </p:sp>
      <p:pic>
        <p:nvPicPr>
          <p:cNvPr id="3" name="図 2" descr="棚に置かれたテレビ&#10;&#10;自動的に生成された説明">
            <a:extLst>
              <a:ext uri="{FF2B5EF4-FFF2-40B4-BE49-F238E27FC236}">
                <a16:creationId xmlns:a16="http://schemas.microsoft.com/office/drawing/2014/main" id="{79FD60D3-506A-D9D9-1BCF-351F712E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6" y="725485"/>
            <a:ext cx="11199008" cy="54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368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E01EF171-C87D-C2F7-042E-F8EA5521443B}"/>
              </a:ext>
            </a:extLst>
          </p:cNvPr>
          <p:cNvSpPr/>
          <p:nvPr/>
        </p:nvSpPr>
        <p:spPr>
          <a:xfrm>
            <a:off x="701158" y="460432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6667CD5B-7152-654F-2EF8-FE50937D14DF}"/>
              </a:ext>
            </a:extLst>
          </p:cNvPr>
          <p:cNvSpPr/>
          <p:nvPr/>
        </p:nvSpPr>
        <p:spPr>
          <a:xfrm>
            <a:off x="839271" y="449954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部分円 17">
            <a:extLst>
              <a:ext uri="{FF2B5EF4-FFF2-40B4-BE49-F238E27FC236}">
                <a16:creationId xmlns:a16="http://schemas.microsoft.com/office/drawing/2014/main" id="{D2C93319-A4A0-233E-9730-E100286463B1}"/>
              </a:ext>
            </a:extLst>
          </p:cNvPr>
          <p:cNvSpPr/>
          <p:nvPr/>
        </p:nvSpPr>
        <p:spPr>
          <a:xfrm>
            <a:off x="839270" y="4509069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0" name="星: 12 pt 39">
            <a:extLst>
              <a:ext uri="{FF2B5EF4-FFF2-40B4-BE49-F238E27FC236}">
                <a16:creationId xmlns:a16="http://schemas.microsoft.com/office/drawing/2014/main" id="{B3AF9CAC-9E46-916A-C029-E676C0C11D6A}"/>
              </a:ext>
            </a:extLst>
          </p:cNvPr>
          <p:cNvSpPr/>
          <p:nvPr/>
        </p:nvSpPr>
        <p:spPr>
          <a:xfrm>
            <a:off x="1498818" y="5000913"/>
            <a:ext cx="512027" cy="28798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星: 12 pt 47">
            <a:extLst>
              <a:ext uri="{FF2B5EF4-FFF2-40B4-BE49-F238E27FC236}">
                <a16:creationId xmlns:a16="http://schemas.microsoft.com/office/drawing/2014/main" id="{405322D1-8A5E-A0B8-0938-CB2383F2963E}"/>
              </a:ext>
            </a:extLst>
          </p:cNvPr>
          <p:cNvSpPr/>
          <p:nvPr/>
        </p:nvSpPr>
        <p:spPr>
          <a:xfrm>
            <a:off x="835078" y="4998210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星: 12 pt 48">
            <a:extLst>
              <a:ext uri="{FF2B5EF4-FFF2-40B4-BE49-F238E27FC236}">
                <a16:creationId xmlns:a16="http://schemas.microsoft.com/office/drawing/2014/main" id="{702D2112-6F9A-8206-9064-62F8DDBB34E6}"/>
              </a:ext>
            </a:extLst>
          </p:cNvPr>
          <p:cNvSpPr/>
          <p:nvPr/>
        </p:nvSpPr>
        <p:spPr>
          <a:xfrm>
            <a:off x="1129070" y="4955408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1BBD1EDB-8C7E-E50F-5B12-43FAD3ADCDE1}"/>
              </a:ext>
            </a:extLst>
          </p:cNvPr>
          <p:cNvSpPr/>
          <p:nvPr/>
        </p:nvSpPr>
        <p:spPr>
          <a:xfrm>
            <a:off x="1180513" y="508438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F6D10ADB-7A5D-ECEE-B4B8-67A65F1E3EBB}"/>
              </a:ext>
            </a:extLst>
          </p:cNvPr>
          <p:cNvSpPr/>
          <p:nvPr/>
        </p:nvSpPr>
        <p:spPr>
          <a:xfrm>
            <a:off x="1539060" y="5079347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8F8810AD-1F36-5561-1301-FFAB51D770C9}"/>
              </a:ext>
            </a:extLst>
          </p:cNvPr>
          <p:cNvSpPr/>
          <p:nvPr/>
        </p:nvSpPr>
        <p:spPr>
          <a:xfrm>
            <a:off x="2912134" y="533720"/>
            <a:ext cx="8856324" cy="5013788"/>
          </a:xfrm>
          <a:prstGeom prst="wedgeRoundRectCallout">
            <a:avLst>
              <a:gd name="adj1" fmla="val -57144"/>
              <a:gd name="adj2" fmla="val 2459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03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D1776AD9-A436-CED0-611F-B47584305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734407"/>
            <a:ext cx="10485120" cy="53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9590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132769-5322-5878-EF8B-474708080FE2}"/>
              </a:ext>
            </a:extLst>
          </p:cNvPr>
          <p:cNvSpPr txBox="1"/>
          <p:nvPr/>
        </p:nvSpPr>
        <p:spPr>
          <a:xfrm>
            <a:off x="3695700" y="2476500"/>
            <a:ext cx="6143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飲み会登録画面</a:t>
            </a:r>
            <a:endParaRPr kumimoji="1" lang="en-US" altLang="ja-JP" sz="3200" dirty="0"/>
          </a:p>
          <a:p>
            <a:r>
              <a:rPr kumimoji="1" lang="ja-JP" altLang="en-US" sz="3200" dirty="0"/>
              <a:t>友達登録のとこを囲む</a:t>
            </a:r>
          </a:p>
        </p:txBody>
      </p:sp>
      <p:pic>
        <p:nvPicPr>
          <p:cNvPr id="3" name="図 2" descr="テーブル, 屋内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63976C45-4D74-0592-3A5C-8190E076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6" y="894926"/>
            <a:ext cx="10732547" cy="5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2405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132769-5322-5878-EF8B-474708080FE2}"/>
              </a:ext>
            </a:extLst>
          </p:cNvPr>
          <p:cNvSpPr txBox="1"/>
          <p:nvPr/>
        </p:nvSpPr>
        <p:spPr>
          <a:xfrm>
            <a:off x="3695700" y="2476500"/>
            <a:ext cx="6143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飲み会登録画面</a:t>
            </a:r>
            <a:endParaRPr kumimoji="1" lang="en-US" altLang="ja-JP" sz="3200" dirty="0"/>
          </a:p>
          <a:p>
            <a:r>
              <a:rPr kumimoji="1" lang="ja-JP" altLang="en-US" sz="3200" dirty="0"/>
              <a:t>友達登録のとこを囲む</a:t>
            </a:r>
          </a:p>
        </p:txBody>
      </p:sp>
      <p:pic>
        <p:nvPicPr>
          <p:cNvPr id="3" name="図 2" descr="テーブル, 屋内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63976C45-4D74-0592-3A5C-8190E076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6" y="894926"/>
            <a:ext cx="10732547" cy="5068147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FB1A704D-A272-B6AC-C224-AF93045C893A}"/>
              </a:ext>
            </a:extLst>
          </p:cNvPr>
          <p:cNvSpPr/>
          <p:nvPr/>
        </p:nvSpPr>
        <p:spPr>
          <a:xfrm>
            <a:off x="4429125" y="3086100"/>
            <a:ext cx="6010275" cy="2209800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44760DD-829C-6017-D02C-6FBC5B217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69" y="1761213"/>
            <a:ext cx="3156006" cy="4360629"/>
          </a:xfrm>
          <a:prstGeom prst="rect">
            <a:avLst/>
          </a:prstGeom>
        </p:spPr>
      </p:pic>
      <p:sp>
        <p:nvSpPr>
          <p:cNvPr id="9" name="吹き出し: 円形 8">
            <a:extLst>
              <a:ext uri="{FF2B5EF4-FFF2-40B4-BE49-F238E27FC236}">
                <a16:creationId xmlns:a16="http://schemas.microsoft.com/office/drawing/2014/main" id="{FC5A632F-5DB8-706D-1E5D-C2351AE88764}"/>
              </a:ext>
            </a:extLst>
          </p:cNvPr>
          <p:cNvSpPr/>
          <p:nvPr/>
        </p:nvSpPr>
        <p:spPr>
          <a:xfrm>
            <a:off x="506123" y="1025966"/>
            <a:ext cx="2092353" cy="1012383"/>
          </a:xfrm>
          <a:prstGeom prst="wedgeEllipseCallout">
            <a:avLst>
              <a:gd name="adj1" fmla="val 21503"/>
              <a:gd name="adj2" fmla="val 54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B9987C-7127-725D-B645-31A150E869D2}"/>
              </a:ext>
            </a:extLst>
          </p:cNvPr>
          <p:cNvSpPr txBox="1"/>
          <p:nvPr/>
        </p:nvSpPr>
        <p:spPr>
          <a:xfrm>
            <a:off x="976036" y="1208991"/>
            <a:ext cx="130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</a:rPr>
              <a:t>コレ</a:t>
            </a:r>
          </a:p>
        </p:txBody>
      </p:sp>
    </p:spTree>
    <p:extLst>
      <p:ext uri="{BB962C8B-B14F-4D97-AF65-F5344CB8AC3E}">
        <p14:creationId xmlns:p14="http://schemas.microsoft.com/office/powerpoint/2010/main" val="352623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4C0BB5-F271-7D0A-F921-BAE165B84126}"/>
              </a:ext>
            </a:extLst>
          </p:cNvPr>
          <p:cNvSpPr txBox="1"/>
          <p:nvPr/>
        </p:nvSpPr>
        <p:spPr>
          <a:xfrm>
            <a:off x="4314824" y="2856815"/>
            <a:ext cx="320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友達登録画面</a:t>
            </a:r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EB2EBC4-23D5-4E07-CCF0-207610F65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t="442" r="1"/>
          <a:stretch/>
        </p:blipFill>
        <p:spPr>
          <a:xfrm>
            <a:off x="3457904" y="431810"/>
            <a:ext cx="4740166" cy="599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7885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4911D0-D796-80BB-4CA7-FCB8379B9DB5}"/>
              </a:ext>
            </a:extLst>
          </p:cNvPr>
          <p:cNvSpPr txBox="1"/>
          <p:nvPr/>
        </p:nvSpPr>
        <p:spPr>
          <a:xfrm>
            <a:off x="4019550" y="2782669"/>
            <a:ext cx="564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友達一覧画面</a:t>
            </a:r>
          </a:p>
        </p:txBody>
      </p:sp>
      <p:pic>
        <p:nvPicPr>
          <p:cNvPr id="3" name="図 2" descr="テーブルに置かれた複数のチラシが置かれている食べ物&#10;&#10;中程度の精度で自動的に生成された説明">
            <a:extLst>
              <a:ext uri="{FF2B5EF4-FFF2-40B4-BE49-F238E27FC236}">
                <a16:creationId xmlns:a16="http://schemas.microsoft.com/office/drawing/2014/main" id="{23BE849C-17BC-C637-EDF1-A92CB784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80" y="710509"/>
            <a:ext cx="10843239" cy="52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177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Green colour on the traffic light">
            <a:extLst>
              <a:ext uri="{FF2B5EF4-FFF2-40B4-BE49-F238E27FC236}">
                <a16:creationId xmlns:a16="http://schemas.microsoft.com/office/drawing/2014/main" id="{CC12252C-B5A4-A961-CB77-6664341448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3390" b="234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0E45ACB-4C9F-76A4-C8C0-DF0EE74284CF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72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警告機能</a:t>
            </a:r>
          </a:p>
        </p:txBody>
      </p:sp>
    </p:spTree>
    <p:extLst>
      <p:ext uri="{BB962C8B-B14F-4D97-AF65-F5344CB8AC3E}">
        <p14:creationId xmlns:p14="http://schemas.microsoft.com/office/powerpoint/2010/main" val="403823205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, ツリーマップ図&#10;&#10;自動的に生成された説明">
            <a:extLst>
              <a:ext uri="{FF2B5EF4-FFF2-40B4-BE49-F238E27FC236}">
                <a16:creationId xmlns:a16="http://schemas.microsoft.com/office/drawing/2014/main" id="{929E0DFD-8C13-62F2-838B-CD93F0DC1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8" y="700692"/>
            <a:ext cx="10875024" cy="527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466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FBC8B9-776E-1D54-241A-4BA59CC82174}"/>
              </a:ext>
            </a:extLst>
          </p:cNvPr>
          <p:cNvSpPr txBox="1"/>
          <p:nvPr/>
        </p:nvSpPr>
        <p:spPr>
          <a:xfrm>
            <a:off x="4295775" y="2721114"/>
            <a:ext cx="519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ログイン画面</a:t>
            </a:r>
          </a:p>
        </p:txBody>
      </p:sp>
      <p:pic>
        <p:nvPicPr>
          <p:cNvPr id="6" name="図 5" descr="店の前を歩く人&#10;&#10;低い精度で自動的に生成された説明">
            <a:extLst>
              <a:ext uri="{FF2B5EF4-FFF2-40B4-BE49-F238E27FC236}">
                <a16:creationId xmlns:a16="http://schemas.microsoft.com/office/drawing/2014/main" id="{584D21FE-4645-2E12-0CF4-D6CF17254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75" y="822960"/>
            <a:ext cx="10733923" cy="51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8969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959F62-48A4-CFD4-7D70-BD2E6B75C213}"/>
              </a:ext>
            </a:extLst>
          </p:cNvPr>
          <p:cNvSpPr txBox="1"/>
          <p:nvPr/>
        </p:nvSpPr>
        <p:spPr>
          <a:xfrm>
            <a:off x="3552825" y="2844225"/>
            <a:ext cx="443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ユーザー新規登録画面</a:t>
            </a:r>
          </a:p>
        </p:txBody>
      </p:sp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3DBB6E9-807A-6C6E-80FB-1F02E464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778692"/>
            <a:ext cx="11043920" cy="53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9449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EC45C27-ED7D-BE01-BCA1-62BB61020F2A}"/>
              </a:ext>
            </a:extLst>
          </p:cNvPr>
          <p:cNvSpPr txBox="1"/>
          <p:nvPr/>
        </p:nvSpPr>
        <p:spPr>
          <a:xfrm>
            <a:off x="4438650" y="27211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設定画面</a:t>
            </a:r>
          </a:p>
        </p:txBody>
      </p:sp>
      <p:pic>
        <p:nvPicPr>
          <p:cNvPr id="8" name="図 7" descr="屋内, テーブル, キッチン, カウンター が含まれている画像&#10;&#10;自動的に生成された説明">
            <a:extLst>
              <a:ext uri="{FF2B5EF4-FFF2-40B4-BE49-F238E27FC236}">
                <a16:creationId xmlns:a16="http://schemas.microsoft.com/office/drawing/2014/main" id="{D69BDEE1-2AAA-4A1A-30EF-A3122D6A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3" y="795865"/>
            <a:ext cx="11151754" cy="52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154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119E4B84-3FC6-9E2B-8EF8-EC7646CE03ED}"/>
              </a:ext>
            </a:extLst>
          </p:cNvPr>
          <p:cNvSpPr/>
          <p:nvPr/>
        </p:nvSpPr>
        <p:spPr>
          <a:xfrm>
            <a:off x="670575" y="4583772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87C9913-6F21-028C-E3CF-61A90C355B8A}"/>
              </a:ext>
            </a:extLst>
          </p:cNvPr>
          <p:cNvSpPr/>
          <p:nvPr/>
        </p:nvSpPr>
        <p:spPr>
          <a:xfrm>
            <a:off x="808688" y="4478997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部分円 21">
            <a:extLst>
              <a:ext uri="{FF2B5EF4-FFF2-40B4-BE49-F238E27FC236}">
                <a16:creationId xmlns:a16="http://schemas.microsoft.com/office/drawing/2014/main" id="{DD3A5D4A-A93E-3222-9AA7-CF6DDF8EF79A}"/>
              </a:ext>
            </a:extLst>
          </p:cNvPr>
          <p:cNvSpPr/>
          <p:nvPr/>
        </p:nvSpPr>
        <p:spPr>
          <a:xfrm>
            <a:off x="803927" y="4478997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A11D76C-18C6-6EEE-0AE7-5E5D8FE82E1E}"/>
              </a:ext>
            </a:extLst>
          </p:cNvPr>
          <p:cNvCxnSpPr>
            <a:cxnSpLocks/>
          </p:cNvCxnSpPr>
          <p:nvPr/>
        </p:nvCxnSpPr>
        <p:spPr>
          <a:xfrm>
            <a:off x="1219936" y="5205101"/>
            <a:ext cx="308372" cy="1564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BA6C6AB4-53AC-CF27-D770-6D97BF72132B}"/>
              </a:ext>
            </a:extLst>
          </p:cNvPr>
          <p:cNvSpPr/>
          <p:nvPr/>
        </p:nvSpPr>
        <p:spPr>
          <a:xfrm>
            <a:off x="1462785" y="5149642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5A3C09D0-0C1D-AC9E-DC0E-CE0B5BDEF8AB}"/>
              </a:ext>
            </a:extLst>
          </p:cNvPr>
          <p:cNvSpPr/>
          <p:nvPr/>
        </p:nvSpPr>
        <p:spPr>
          <a:xfrm>
            <a:off x="1027762" y="5134053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7E910A07-B0C9-B414-69B5-3252DB45266F}"/>
              </a:ext>
            </a:extLst>
          </p:cNvPr>
          <p:cNvSpPr/>
          <p:nvPr/>
        </p:nvSpPr>
        <p:spPr>
          <a:xfrm>
            <a:off x="1577364" y="5134053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82184007-522A-F377-24DE-43C3DE8D208A}"/>
              </a:ext>
            </a:extLst>
          </p:cNvPr>
          <p:cNvSpPr/>
          <p:nvPr/>
        </p:nvSpPr>
        <p:spPr>
          <a:xfrm>
            <a:off x="1114527" y="5134053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9892E5CC-B144-80FA-AA6C-DB6BE5468A1D}"/>
              </a:ext>
            </a:extLst>
          </p:cNvPr>
          <p:cNvSpPr/>
          <p:nvPr/>
        </p:nvSpPr>
        <p:spPr>
          <a:xfrm>
            <a:off x="2912134" y="533720"/>
            <a:ext cx="8856324" cy="5013788"/>
          </a:xfrm>
          <a:prstGeom prst="wedgeRoundRectCallout">
            <a:avLst>
              <a:gd name="adj1" fmla="val -57144"/>
              <a:gd name="adj2" fmla="val 2459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65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E0FDBEF6-3F41-7C70-B062-AF07D484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265" y="4497705"/>
            <a:ext cx="2079212" cy="21875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00B4CEB-BF5A-0133-928E-81CB19135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4" y="4497696"/>
            <a:ext cx="2079212" cy="2187575"/>
          </a:xfrm>
          <a:prstGeom prst="rect">
            <a:avLst/>
          </a:prstGeom>
        </p:spPr>
      </p:pic>
      <p:pic>
        <p:nvPicPr>
          <p:cNvPr id="9" name="図 8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7677E1B4-486A-775D-D501-E8506EB68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32" y="4497697"/>
            <a:ext cx="2079212" cy="218757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5269513-059D-6453-6F3C-8CB00E8F0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0" y="4497697"/>
            <a:ext cx="2079213" cy="218757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96CBDA-D634-3D30-9975-BA67AFF10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05" y="4497697"/>
            <a:ext cx="2079212" cy="2187575"/>
          </a:xfrm>
          <a:prstGeom prst="rect">
            <a:avLst/>
          </a:prstGeom>
        </p:spPr>
      </p:pic>
      <p:pic>
        <p:nvPicPr>
          <p:cNvPr id="15" name="図 14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CD6CA190-8C56-824A-CF7E-1A1F4F4E7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985" y="4497701"/>
            <a:ext cx="2079212" cy="218757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9334FFE-1176-E2C4-7349-56F1750EB9FB}"/>
              </a:ext>
            </a:extLst>
          </p:cNvPr>
          <p:cNvSpPr txBox="1"/>
          <p:nvPr/>
        </p:nvSpPr>
        <p:spPr>
          <a:xfrm>
            <a:off x="1529303" y="1944796"/>
            <a:ext cx="942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実際に使った様子を見てみよう！</a:t>
            </a:r>
          </a:p>
        </p:txBody>
      </p:sp>
    </p:spTree>
    <p:extLst>
      <p:ext uri="{BB962C8B-B14F-4D97-AF65-F5344CB8AC3E}">
        <p14:creationId xmlns:p14="http://schemas.microsoft.com/office/powerpoint/2010/main" val="199264067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座る, テーブル, コンピュータ, クマ が含まれている画像&#10;&#10;自動的に生成された説明">
            <a:extLst>
              <a:ext uri="{FF2B5EF4-FFF2-40B4-BE49-F238E27FC236}">
                <a16:creationId xmlns:a16="http://schemas.microsoft.com/office/drawing/2014/main" id="{B881D417-7DC0-039F-090F-B4804364F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3" y="233681"/>
            <a:ext cx="11743362" cy="6393150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B0943ED-B00A-FF23-FBB2-A595746BF2EF}"/>
              </a:ext>
            </a:extLst>
          </p:cNvPr>
          <p:cNvSpPr/>
          <p:nvPr/>
        </p:nvSpPr>
        <p:spPr>
          <a:xfrm>
            <a:off x="1807779" y="2522215"/>
            <a:ext cx="8418787" cy="135583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4C3963-CA9D-75D9-F80A-C85EA55B3174}"/>
              </a:ext>
            </a:extLst>
          </p:cNvPr>
          <p:cNvSpPr txBox="1"/>
          <p:nvPr/>
        </p:nvSpPr>
        <p:spPr>
          <a:xfrm>
            <a:off x="2072546" y="2692302"/>
            <a:ext cx="8311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/>
              <a:t>開発時に苦労したこと</a:t>
            </a:r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BACD4B10-B7AD-1DA8-970F-C59C051152E3}"/>
              </a:ext>
            </a:extLst>
          </p:cNvPr>
          <p:cNvSpPr/>
          <p:nvPr/>
        </p:nvSpPr>
        <p:spPr>
          <a:xfrm rot="629562">
            <a:off x="8628262" y="1312692"/>
            <a:ext cx="2394873" cy="596267"/>
          </a:xfrm>
          <a:prstGeom prst="wedgeRoundRectCallout">
            <a:avLst>
              <a:gd name="adj1" fmla="val 8665"/>
              <a:gd name="adj2" fmla="val 125625"/>
              <a:gd name="adj3" fmla="val 1666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F2BDD4-8513-B15F-7DFC-D36A196D73F7}"/>
              </a:ext>
            </a:extLst>
          </p:cNvPr>
          <p:cNvSpPr txBox="1"/>
          <p:nvPr/>
        </p:nvSpPr>
        <p:spPr>
          <a:xfrm rot="643838">
            <a:off x="8873772" y="1379994"/>
            <a:ext cx="215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チームとして</a:t>
            </a:r>
          </a:p>
        </p:txBody>
      </p:sp>
    </p:spTree>
    <p:extLst>
      <p:ext uri="{BB962C8B-B14F-4D97-AF65-F5344CB8AC3E}">
        <p14:creationId xmlns:p14="http://schemas.microsoft.com/office/powerpoint/2010/main" val="277721182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思考の吹き出し: 雲形 41">
            <a:extLst>
              <a:ext uri="{FF2B5EF4-FFF2-40B4-BE49-F238E27FC236}">
                <a16:creationId xmlns:a16="http://schemas.microsoft.com/office/drawing/2014/main" id="{F966AF8C-299C-1957-04CB-88EB3AFB791B}"/>
              </a:ext>
            </a:extLst>
          </p:cNvPr>
          <p:cNvSpPr/>
          <p:nvPr/>
        </p:nvSpPr>
        <p:spPr>
          <a:xfrm>
            <a:off x="2407043" y="721360"/>
            <a:ext cx="7337743" cy="2917187"/>
          </a:xfrm>
          <a:prstGeom prst="cloudCallout">
            <a:avLst>
              <a:gd name="adj1" fmla="val 906"/>
              <a:gd name="adj2" fmla="val 6981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二等辺三角形 2">
            <a:extLst>
              <a:ext uri="{FF2B5EF4-FFF2-40B4-BE49-F238E27FC236}">
                <a16:creationId xmlns:a16="http://schemas.microsoft.com/office/drawing/2014/main" id="{F8B4E886-2085-E098-04C1-578826128678}"/>
              </a:ext>
            </a:extLst>
          </p:cNvPr>
          <p:cNvSpPr/>
          <p:nvPr/>
        </p:nvSpPr>
        <p:spPr>
          <a:xfrm>
            <a:off x="3198018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0989626F-4697-0CCB-197C-915687B4B882}"/>
              </a:ext>
            </a:extLst>
          </p:cNvPr>
          <p:cNvSpPr/>
          <p:nvPr/>
        </p:nvSpPr>
        <p:spPr>
          <a:xfrm>
            <a:off x="5376861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3C2E7E3F-5B5E-078E-8FCD-CF886A3EF002}"/>
              </a:ext>
            </a:extLst>
          </p:cNvPr>
          <p:cNvSpPr/>
          <p:nvPr/>
        </p:nvSpPr>
        <p:spPr>
          <a:xfrm>
            <a:off x="7622380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871843FC-AE19-1B11-A0F8-CCD765CF3F1D}"/>
              </a:ext>
            </a:extLst>
          </p:cNvPr>
          <p:cNvSpPr/>
          <p:nvPr/>
        </p:nvSpPr>
        <p:spPr>
          <a:xfrm>
            <a:off x="9872662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328D843D-5C67-5456-EA6B-0D601387D1AD}"/>
              </a:ext>
            </a:extLst>
          </p:cNvPr>
          <p:cNvSpPr/>
          <p:nvPr/>
        </p:nvSpPr>
        <p:spPr>
          <a:xfrm>
            <a:off x="947737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2044024-714E-82BB-49E6-39B9554B6088}"/>
              </a:ext>
            </a:extLst>
          </p:cNvPr>
          <p:cNvSpPr txBox="1"/>
          <p:nvPr/>
        </p:nvSpPr>
        <p:spPr>
          <a:xfrm>
            <a:off x="1314450" y="3946565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原山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65D8F85-AA04-1DFE-3F05-F73545D13CA5}"/>
              </a:ext>
            </a:extLst>
          </p:cNvPr>
          <p:cNvSpPr txBox="1"/>
          <p:nvPr/>
        </p:nvSpPr>
        <p:spPr>
          <a:xfrm>
            <a:off x="3518296" y="3946565"/>
            <a:ext cx="80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中村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3B268D-2D71-C3EC-0038-0917E434BC51}"/>
              </a:ext>
            </a:extLst>
          </p:cNvPr>
          <p:cNvSpPr txBox="1"/>
          <p:nvPr/>
        </p:nvSpPr>
        <p:spPr>
          <a:xfrm>
            <a:off x="5784055" y="3946565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田中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299DC9B-90DA-E1D3-FBB2-0FD3AFD0D72E}"/>
              </a:ext>
            </a:extLst>
          </p:cNvPr>
          <p:cNvSpPr txBox="1"/>
          <p:nvPr/>
        </p:nvSpPr>
        <p:spPr>
          <a:xfrm>
            <a:off x="7866463" y="3946565"/>
            <a:ext cx="167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高知尾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30FCA5A-511B-785F-4B5F-31267585C30B}"/>
              </a:ext>
            </a:extLst>
          </p:cNvPr>
          <p:cNvSpPr txBox="1"/>
          <p:nvPr/>
        </p:nvSpPr>
        <p:spPr>
          <a:xfrm>
            <a:off x="10182225" y="394656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朝倉</a:t>
            </a:r>
          </a:p>
        </p:txBody>
      </p:sp>
      <p:sp>
        <p:nvSpPr>
          <p:cNvPr id="40" name="思考の吹き出し: 雲形 39">
            <a:extLst>
              <a:ext uri="{FF2B5EF4-FFF2-40B4-BE49-F238E27FC236}">
                <a16:creationId xmlns:a16="http://schemas.microsoft.com/office/drawing/2014/main" id="{B2068B59-54AA-DF21-DA2A-AB301E7BB76B}"/>
              </a:ext>
            </a:extLst>
          </p:cNvPr>
          <p:cNvSpPr/>
          <p:nvPr/>
        </p:nvSpPr>
        <p:spPr>
          <a:xfrm>
            <a:off x="2395537" y="721360"/>
            <a:ext cx="7337743" cy="2917187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思考の吹き出し: 雲形 40">
            <a:extLst>
              <a:ext uri="{FF2B5EF4-FFF2-40B4-BE49-F238E27FC236}">
                <a16:creationId xmlns:a16="http://schemas.microsoft.com/office/drawing/2014/main" id="{E78847C3-DAA1-E698-9508-882532B21D3C}"/>
              </a:ext>
            </a:extLst>
          </p:cNvPr>
          <p:cNvSpPr/>
          <p:nvPr/>
        </p:nvSpPr>
        <p:spPr>
          <a:xfrm>
            <a:off x="2407044" y="721360"/>
            <a:ext cx="7337743" cy="2917187"/>
          </a:xfrm>
          <a:prstGeom prst="cloudCallout">
            <a:avLst>
              <a:gd name="adj1" fmla="val -51849"/>
              <a:gd name="adj2" fmla="val 625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思考の吹き出し: 雲形 42">
            <a:extLst>
              <a:ext uri="{FF2B5EF4-FFF2-40B4-BE49-F238E27FC236}">
                <a16:creationId xmlns:a16="http://schemas.microsoft.com/office/drawing/2014/main" id="{3EA8A339-721C-A112-ACF0-D7C3642D018F}"/>
              </a:ext>
            </a:extLst>
          </p:cNvPr>
          <p:cNvSpPr/>
          <p:nvPr/>
        </p:nvSpPr>
        <p:spPr>
          <a:xfrm>
            <a:off x="2407042" y="701695"/>
            <a:ext cx="7337743" cy="2917187"/>
          </a:xfrm>
          <a:prstGeom prst="cloudCallout">
            <a:avLst>
              <a:gd name="adj1" fmla="val 52690"/>
              <a:gd name="adj2" fmla="val 6284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思考の吹き出し: 雲形 43">
            <a:extLst>
              <a:ext uri="{FF2B5EF4-FFF2-40B4-BE49-F238E27FC236}">
                <a16:creationId xmlns:a16="http://schemas.microsoft.com/office/drawing/2014/main" id="{1BA9E894-51BE-E2AD-0068-95FE6766F612}"/>
              </a:ext>
            </a:extLst>
          </p:cNvPr>
          <p:cNvSpPr/>
          <p:nvPr/>
        </p:nvSpPr>
        <p:spPr>
          <a:xfrm>
            <a:off x="2418547" y="708810"/>
            <a:ext cx="7337743" cy="2917187"/>
          </a:xfrm>
          <a:prstGeom prst="cloudCallout">
            <a:avLst>
              <a:gd name="adj1" fmla="val 22783"/>
              <a:gd name="adj2" fmla="val 6946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BA1EDB6-CEE4-DD6F-AF92-75F443D1330F}"/>
              </a:ext>
            </a:extLst>
          </p:cNvPr>
          <p:cNvSpPr txBox="1"/>
          <p:nvPr/>
        </p:nvSpPr>
        <p:spPr>
          <a:xfrm>
            <a:off x="3729037" y="1837122"/>
            <a:ext cx="451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テーマどうしよう。。</a:t>
            </a:r>
          </a:p>
        </p:txBody>
      </p:sp>
      <p:sp>
        <p:nvSpPr>
          <p:cNvPr id="46" name="月 45">
            <a:extLst>
              <a:ext uri="{FF2B5EF4-FFF2-40B4-BE49-F238E27FC236}">
                <a16:creationId xmlns:a16="http://schemas.microsoft.com/office/drawing/2014/main" id="{5410846B-CDED-2C95-BB14-D35175929308}"/>
              </a:ext>
            </a:extLst>
          </p:cNvPr>
          <p:cNvSpPr/>
          <p:nvPr/>
        </p:nvSpPr>
        <p:spPr>
          <a:xfrm rot="18725350">
            <a:off x="11123963" y="5201918"/>
            <a:ext cx="240599" cy="845890"/>
          </a:xfrm>
          <a:prstGeom prst="moon">
            <a:avLst>
              <a:gd name="adj" fmla="val 875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1A234161-1761-E66C-5EF5-4D5C6444C13B}"/>
              </a:ext>
            </a:extLst>
          </p:cNvPr>
          <p:cNvSpPr/>
          <p:nvPr/>
        </p:nvSpPr>
        <p:spPr>
          <a:xfrm>
            <a:off x="1085850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>
            <a:extLst>
              <a:ext uri="{FF2B5EF4-FFF2-40B4-BE49-F238E27FC236}">
                <a16:creationId xmlns:a16="http://schemas.microsoft.com/office/drawing/2014/main" id="{2250D83D-707F-C6A4-B242-22431427C15D}"/>
              </a:ext>
            </a:extLst>
          </p:cNvPr>
          <p:cNvSpPr/>
          <p:nvPr/>
        </p:nvSpPr>
        <p:spPr>
          <a:xfrm>
            <a:off x="3336131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DDA2A333-52DC-A4D4-B83B-60E7C1FC08E8}"/>
              </a:ext>
            </a:extLst>
          </p:cNvPr>
          <p:cNvSpPr/>
          <p:nvPr/>
        </p:nvSpPr>
        <p:spPr>
          <a:xfrm>
            <a:off x="5510212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E3B9C3CD-8A91-691D-0766-05639737F8CF}"/>
              </a:ext>
            </a:extLst>
          </p:cNvPr>
          <p:cNvSpPr/>
          <p:nvPr/>
        </p:nvSpPr>
        <p:spPr>
          <a:xfrm>
            <a:off x="7760493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EAB4499B-C701-610A-A795-F48EEADE68E6}"/>
              </a:ext>
            </a:extLst>
          </p:cNvPr>
          <p:cNvSpPr/>
          <p:nvPr/>
        </p:nvSpPr>
        <p:spPr>
          <a:xfrm>
            <a:off x="10010775" y="4448175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部分円 51">
            <a:extLst>
              <a:ext uri="{FF2B5EF4-FFF2-40B4-BE49-F238E27FC236}">
                <a16:creationId xmlns:a16="http://schemas.microsoft.com/office/drawing/2014/main" id="{EB886290-19F1-79D1-5757-03AF80763C02}"/>
              </a:ext>
            </a:extLst>
          </p:cNvPr>
          <p:cNvSpPr/>
          <p:nvPr/>
        </p:nvSpPr>
        <p:spPr>
          <a:xfrm>
            <a:off x="1085849" y="4457699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部分円 52">
            <a:extLst>
              <a:ext uri="{FF2B5EF4-FFF2-40B4-BE49-F238E27FC236}">
                <a16:creationId xmlns:a16="http://schemas.microsoft.com/office/drawing/2014/main" id="{5D2E90E5-8750-2826-6BCA-9B3C8A862D02}"/>
              </a:ext>
            </a:extLst>
          </p:cNvPr>
          <p:cNvSpPr/>
          <p:nvPr/>
        </p:nvSpPr>
        <p:spPr>
          <a:xfrm>
            <a:off x="3331370" y="4448175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部分円 53">
            <a:extLst>
              <a:ext uri="{FF2B5EF4-FFF2-40B4-BE49-F238E27FC236}">
                <a16:creationId xmlns:a16="http://schemas.microsoft.com/office/drawing/2014/main" id="{06B7F29D-DAA6-9864-D727-0DEFEA120DAA}"/>
              </a:ext>
            </a:extLst>
          </p:cNvPr>
          <p:cNvSpPr/>
          <p:nvPr/>
        </p:nvSpPr>
        <p:spPr>
          <a:xfrm>
            <a:off x="5512593" y="4410075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星: 12 pt 54">
            <a:extLst>
              <a:ext uri="{FF2B5EF4-FFF2-40B4-BE49-F238E27FC236}">
                <a16:creationId xmlns:a16="http://schemas.microsoft.com/office/drawing/2014/main" id="{28BDADFD-FCAD-29CF-E058-36A3124D6226}"/>
              </a:ext>
            </a:extLst>
          </p:cNvPr>
          <p:cNvSpPr/>
          <p:nvPr/>
        </p:nvSpPr>
        <p:spPr>
          <a:xfrm>
            <a:off x="5812631" y="4856141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星: 12 pt 55">
            <a:extLst>
              <a:ext uri="{FF2B5EF4-FFF2-40B4-BE49-F238E27FC236}">
                <a16:creationId xmlns:a16="http://schemas.microsoft.com/office/drawing/2014/main" id="{A51E3EAC-3AB7-7BD5-21FF-84A1C8CD0604}"/>
              </a:ext>
            </a:extLst>
          </p:cNvPr>
          <p:cNvSpPr/>
          <p:nvPr/>
        </p:nvSpPr>
        <p:spPr>
          <a:xfrm>
            <a:off x="5581055" y="4863252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468550DB-DF97-049B-4973-101678B1E641}"/>
              </a:ext>
            </a:extLst>
          </p:cNvPr>
          <p:cNvSpPr/>
          <p:nvPr/>
        </p:nvSpPr>
        <p:spPr>
          <a:xfrm rot="5400000">
            <a:off x="6273401" y="501249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26C77CC6-BFB8-89EC-CAA1-B1EEF8F7B505}"/>
              </a:ext>
            </a:extLst>
          </p:cNvPr>
          <p:cNvSpPr/>
          <p:nvPr/>
        </p:nvSpPr>
        <p:spPr>
          <a:xfrm rot="5148138">
            <a:off x="5847824" y="5004596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部分円 58">
            <a:extLst>
              <a:ext uri="{FF2B5EF4-FFF2-40B4-BE49-F238E27FC236}">
                <a16:creationId xmlns:a16="http://schemas.microsoft.com/office/drawing/2014/main" id="{E13E93BA-99D6-4F00-0195-F60C3378B03F}"/>
              </a:ext>
            </a:extLst>
          </p:cNvPr>
          <p:cNvSpPr/>
          <p:nvPr/>
        </p:nvSpPr>
        <p:spPr>
          <a:xfrm>
            <a:off x="7768827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0" name="二等辺三角形 59">
            <a:extLst>
              <a:ext uri="{FF2B5EF4-FFF2-40B4-BE49-F238E27FC236}">
                <a16:creationId xmlns:a16="http://schemas.microsoft.com/office/drawing/2014/main" id="{A83546ED-972F-AF3F-71C3-EBC0E3C6DC77}"/>
              </a:ext>
            </a:extLst>
          </p:cNvPr>
          <p:cNvSpPr/>
          <p:nvPr/>
        </p:nvSpPr>
        <p:spPr>
          <a:xfrm>
            <a:off x="7827167" y="4681077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四角形: 角を丸くする 60">
            <a:extLst>
              <a:ext uri="{FF2B5EF4-FFF2-40B4-BE49-F238E27FC236}">
                <a16:creationId xmlns:a16="http://schemas.microsoft.com/office/drawing/2014/main" id="{C5112F1B-D294-3EF7-E3F8-F0EC9B8FBF4C}"/>
              </a:ext>
            </a:extLst>
          </p:cNvPr>
          <p:cNvSpPr/>
          <p:nvPr/>
        </p:nvSpPr>
        <p:spPr>
          <a:xfrm>
            <a:off x="8012015" y="5055361"/>
            <a:ext cx="261938" cy="133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63360B8C-0351-A880-C0B7-33235EC2C6D2}"/>
              </a:ext>
            </a:extLst>
          </p:cNvPr>
          <p:cNvSpPr/>
          <p:nvPr/>
        </p:nvSpPr>
        <p:spPr>
          <a:xfrm>
            <a:off x="8437959" y="5047458"/>
            <a:ext cx="261938" cy="1333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191E9F52-B603-976E-C657-3CB097F0EB44}"/>
              </a:ext>
            </a:extLst>
          </p:cNvPr>
          <p:cNvCxnSpPr>
            <a:cxnSpLocks/>
          </p:cNvCxnSpPr>
          <p:nvPr/>
        </p:nvCxnSpPr>
        <p:spPr>
          <a:xfrm>
            <a:off x="8239125" y="5093537"/>
            <a:ext cx="198834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楕円 63">
            <a:extLst>
              <a:ext uri="{FF2B5EF4-FFF2-40B4-BE49-F238E27FC236}">
                <a16:creationId xmlns:a16="http://schemas.microsoft.com/office/drawing/2014/main" id="{401658A6-A9FB-7488-27E9-1B5BE55E1E45}"/>
              </a:ext>
            </a:extLst>
          </p:cNvPr>
          <p:cNvSpPr/>
          <p:nvPr/>
        </p:nvSpPr>
        <p:spPr>
          <a:xfrm rot="5400000">
            <a:off x="8537287" y="5038187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部分円 64">
            <a:extLst>
              <a:ext uri="{FF2B5EF4-FFF2-40B4-BE49-F238E27FC236}">
                <a16:creationId xmlns:a16="http://schemas.microsoft.com/office/drawing/2014/main" id="{CB261853-7479-03ED-75E9-8935AFB6EAC1}"/>
              </a:ext>
            </a:extLst>
          </p:cNvPr>
          <p:cNvSpPr/>
          <p:nvPr/>
        </p:nvSpPr>
        <p:spPr>
          <a:xfrm>
            <a:off x="10006014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6" name="二等辺三角形 65">
            <a:extLst>
              <a:ext uri="{FF2B5EF4-FFF2-40B4-BE49-F238E27FC236}">
                <a16:creationId xmlns:a16="http://schemas.microsoft.com/office/drawing/2014/main" id="{8DE3B208-B7BC-64BC-D0BF-9DA90AB89EC6}"/>
              </a:ext>
            </a:extLst>
          </p:cNvPr>
          <p:cNvSpPr/>
          <p:nvPr/>
        </p:nvSpPr>
        <p:spPr>
          <a:xfrm>
            <a:off x="10076849" y="4649629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楕円 66">
            <a:extLst>
              <a:ext uri="{FF2B5EF4-FFF2-40B4-BE49-F238E27FC236}">
                <a16:creationId xmlns:a16="http://schemas.microsoft.com/office/drawing/2014/main" id="{6EBA7267-4D78-3856-C8FD-2ADAE51D25E6}"/>
              </a:ext>
            </a:extLst>
          </p:cNvPr>
          <p:cNvSpPr/>
          <p:nvPr/>
        </p:nvSpPr>
        <p:spPr>
          <a:xfrm>
            <a:off x="10729708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D2505CBC-7A45-3EB7-18E8-1B5444C001CF}"/>
              </a:ext>
            </a:extLst>
          </p:cNvPr>
          <p:cNvSpPr/>
          <p:nvPr/>
        </p:nvSpPr>
        <p:spPr>
          <a:xfrm>
            <a:off x="10362792" y="5042503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AF5259E6-D30A-E69F-0B7E-9CF350D87AE5}"/>
              </a:ext>
            </a:extLst>
          </p:cNvPr>
          <p:cNvSpPr/>
          <p:nvPr/>
        </p:nvSpPr>
        <p:spPr>
          <a:xfrm rot="5400000">
            <a:off x="8126392" y="5043826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3D824E45-D6BE-8F6F-722C-65EDC0636D45}"/>
              </a:ext>
            </a:extLst>
          </p:cNvPr>
          <p:cNvCxnSpPr>
            <a:cxnSpLocks/>
            <a:stCxn id="72" idx="3"/>
            <a:endCxn id="71" idx="1"/>
          </p:cNvCxnSpPr>
          <p:nvPr/>
        </p:nvCxnSpPr>
        <p:spPr>
          <a:xfrm>
            <a:off x="3837512" y="5207249"/>
            <a:ext cx="152716" cy="46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C76E1851-8068-BC0B-AEBF-84C2BE9361A9}"/>
              </a:ext>
            </a:extLst>
          </p:cNvPr>
          <p:cNvSpPr/>
          <p:nvPr/>
        </p:nvSpPr>
        <p:spPr>
          <a:xfrm>
            <a:off x="3990228" y="5118820"/>
            <a:ext cx="281472" cy="186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四角形: 角を丸くする 71">
            <a:extLst>
              <a:ext uri="{FF2B5EF4-FFF2-40B4-BE49-F238E27FC236}">
                <a16:creationId xmlns:a16="http://schemas.microsoft.com/office/drawing/2014/main" id="{C15F30FD-217B-D308-806B-A7EB3478B941}"/>
              </a:ext>
            </a:extLst>
          </p:cNvPr>
          <p:cNvSpPr/>
          <p:nvPr/>
        </p:nvSpPr>
        <p:spPr>
          <a:xfrm>
            <a:off x="3556040" y="5114133"/>
            <a:ext cx="281472" cy="186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ABB9291-EBC2-1030-61DD-BAB157C0BD37}"/>
              </a:ext>
            </a:extLst>
          </p:cNvPr>
          <p:cNvSpPr/>
          <p:nvPr/>
        </p:nvSpPr>
        <p:spPr>
          <a:xfrm>
            <a:off x="4104807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D4C7F065-6258-BD4C-BFBD-AD489A47007E}"/>
              </a:ext>
            </a:extLst>
          </p:cNvPr>
          <p:cNvSpPr/>
          <p:nvPr/>
        </p:nvSpPr>
        <p:spPr>
          <a:xfrm>
            <a:off x="3641970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星: 12 pt 74">
            <a:extLst>
              <a:ext uri="{FF2B5EF4-FFF2-40B4-BE49-F238E27FC236}">
                <a16:creationId xmlns:a16="http://schemas.microsoft.com/office/drawing/2014/main" id="{156D2872-B7EC-C2A7-D727-99F494933763}"/>
              </a:ext>
            </a:extLst>
          </p:cNvPr>
          <p:cNvSpPr/>
          <p:nvPr/>
        </p:nvSpPr>
        <p:spPr>
          <a:xfrm>
            <a:off x="1745397" y="4949543"/>
            <a:ext cx="512027" cy="28798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星: 12 pt 75">
            <a:extLst>
              <a:ext uri="{FF2B5EF4-FFF2-40B4-BE49-F238E27FC236}">
                <a16:creationId xmlns:a16="http://schemas.microsoft.com/office/drawing/2014/main" id="{C495E90C-7EC6-819C-CD85-B9B443225D45}"/>
              </a:ext>
            </a:extLst>
          </p:cNvPr>
          <p:cNvSpPr/>
          <p:nvPr/>
        </p:nvSpPr>
        <p:spPr>
          <a:xfrm>
            <a:off x="1081657" y="4946840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星: 12 pt 76">
            <a:extLst>
              <a:ext uri="{FF2B5EF4-FFF2-40B4-BE49-F238E27FC236}">
                <a16:creationId xmlns:a16="http://schemas.microsoft.com/office/drawing/2014/main" id="{5D3CEB6F-DAF7-E2F5-E46E-F33FFD83D038}"/>
              </a:ext>
            </a:extLst>
          </p:cNvPr>
          <p:cNvSpPr/>
          <p:nvPr/>
        </p:nvSpPr>
        <p:spPr>
          <a:xfrm>
            <a:off x="1375649" y="4904038"/>
            <a:ext cx="571316" cy="270241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0C356FB5-653F-66C3-430B-8C776DBD8591}"/>
              </a:ext>
            </a:extLst>
          </p:cNvPr>
          <p:cNvSpPr/>
          <p:nvPr/>
        </p:nvSpPr>
        <p:spPr>
          <a:xfrm>
            <a:off x="1427092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C4545901-FDC5-2199-52AC-60441352221E}"/>
              </a:ext>
            </a:extLst>
          </p:cNvPr>
          <p:cNvSpPr/>
          <p:nvPr/>
        </p:nvSpPr>
        <p:spPr>
          <a:xfrm>
            <a:off x="1785639" y="5027977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100395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部屋, 記号 が含まれている画像&#10;&#10;自動的に生成された説明">
            <a:extLst>
              <a:ext uri="{FF2B5EF4-FFF2-40B4-BE49-F238E27FC236}">
                <a16:creationId xmlns:a16="http://schemas.microsoft.com/office/drawing/2014/main" id="{9B57194A-C854-1A26-8CE5-236CEB116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56" y="2265846"/>
            <a:ext cx="3542056" cy="4490720"/>
          </a:xfrm>
          <a:prstGeom prst="rect">
            <a:avLst/>
          </a:prstGeom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C61D8F69-5787-A67B-1C60-85A049CD7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8" y="1889760"/>
            <a:ext cx="3370263" cy="486680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62B0DE-9FC2-0398-4E68-BA6E5416FAFE}"/>
              </a:ext>
            </a:extLst>
          </p:cNvPr>
          <p:cNvSpPr txBox="1"/>
          <p:nvPr/>
        </p:nvSpPr>
        <p:spPr>
          <a:xfrm>
            <a:off x="711200" y="782320"/>
            <a:ext cx="501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rgbClr val="00B0F0"/>
                </a:solidFill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ファッションアプリ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C6434E7-1CA5-8B92-543E-E3DE29B63F9D}"/>
              </a:ext>
            </a:extLst>
          </p:cNvPr>
          <p:cNvSpPr txBox="1"/>
          <p:nvPr/>
        </p:nvSpPr>
        <p:spPr>
          <a:xfrm>
            <a:off x="8026400" y="747931"/>
            <a:ext cx="402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accent2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飲み会アプリ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55B47-2F4C-5BE0-A247-C13BEE719CEA}"/>
              </a:ext>
            </a:extLst>
          </p:cNvPr>
          <p:cNvSpPr txBox="1"/>
          <p:nvPr/>
        </p:nvSpPr>
        <p:spPr>
          <a:xfrm>
            <a:off x="5394960" y="2856293"/>
            <a:ext cx="17170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800" dirty="0"/>
              <a:t>VS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947578819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B09BE003-3868-83FD-0557-35BFF6909DC6}"/>
              </a:ext>
            </a:extLst>
          </p:cNvPr>
          <p:cNvSpPr/>
          <p:nvPr/>
        </p:nvSpPr>
        <p:spPr>
          <a:xfrm>
            <a:off x="4836160" y="317608"/>
            <a:ext cx="6553200" cy="4947920"/>
          </a:xfrm>
          <a:prstGeom prst="wedgeEllipseCallout">
            <a:avLst>
              <a:gd name="adj1" fmla="val -50135"/>
              <a:gd name="adj2" fmla="val 3827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BE9D6C34-6EA2-ECFF-8015-CB385C05F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1648"/>
            <a:ext cx="3799840" cy="3799840"/>
          </a:xfrm>
          <a:prstGeom prst="rect">
            <a:avLst/>
          </a:prstGeom>
        </p:spPr>
      </p:pic>
      <p:pic>
        <p:nvPicPr>
          <p:cNvPr id="7" name="図 6" descr="写真, 鳥 が含まれている画像&#10;&#10;自動的に生成された説明">
            <a:extLst>
              <a:ext uri="{FF2B5EF4-FFF2-40B4-BE49-F238E27FC236}">
                <a16:creationId xmlns:a16="http://schemas.microsoft.com/office/drawing/2014/main" id="{1B78DAC4-C681-040E-CE7D-738B73877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9" y="3429000"/>
            <a:ext cx="4281421" cy="36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5175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37340757-971F-277F-5161-5FF059CA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3" y="1304753"/>
            <a:ext cx="6362241" cy="5718064"/>
          </a:xfrm>
          <a:prstGeom prst="rect">
            <a:avLst/>
          </a:prstGeom>
        </p:spPr>
      </p:pic>
      <p:pic>
        <p:nvPicPr>
          <p:cNvPr id="7" name="図 6" descr="部屋, 記号 が含まれている画像&#10;&#10;自動的に生成された説明">
            <a:extLst>
              <a:ext uri="{FF2B5EF4-FFF2-40B4-BE49-F238E27FC236}">
                <a16:creationId xmlns:a16="http://schemas.microsoft.com/office/drawing/2014/main" id="{3B6ABC04-497F-9A11-87C3-B8438C5C4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802" y="3183874"/>
            <a:ext cx="2800104" cy="35500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3E7B09-2D79-F64B-6B5A-81397F2AC4B2}"/>
              </a:ext>
            </a:extLst>
          </p:cNvPr>
          <p:cNvSpPr txBox="1"/>
          <p:nvPr/>
        </p:nvSpPr>
        <p:spPr>
          <a:xfrm>
            <a:off x="3547431" y="517793"/>
            <a:ext cx="7799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>
                <a:solidFill>
                  <a:schemeClr val="accent2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飲み会アプリ</a:t>
            </a:r>
          </a:p>
        </p:txBody>
      </p:sp>
    </p:spTree>
    <p:extLst>
      <p:ext uri="{BB962C8B-B14F-4D97-AF65-F5344CB8AC3E}">
        <p14:creationId xmlns:p14="http://schemas.microsoft.com/office/powerpoint/2010/main" val="29112199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D6E477FD-BB3C-E159-514A-946BF01C0692}"/>
              </a:ext>
            </a:extLst>
          </p:cNvPr>
          <p:cNvSpPr/>
          <p:nvPr/>
        </p:nvSpPr>
        <p:spPr>
          <a:xfrm>
            <a:off x="650749" y="4583773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8EB06B89-5975-1682-F103-D5939CDCC431}"/>
              </a:ext>
            </a:extLst>
          </p:cNvPr>
          <p:cNvSpPr/>
          <p:nvPr/>
        </p:nvSpPr>
        <p:spPr>
          <a:xfrm>
            <a:off x="784100" y="4478998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部分円 25">
            <a:extLst>
              <a:ext uri="{FF2B5EF4-FFF2-40B4-BE49-F238E27FC236}">
                <a16:creationId xmlns:a16="http://schemas.microsoft.com/office/drawing/2014/main" id="{8D7BF75D-39E6-790F-6362-B1EAD1D0C210}"/>
              </a:ext>
            </a:extLst>
          </p:cNvPr>
          <p:cNvSpPr/>
          <p:nvPr/>
        </p:nvSpPr>
        <p:spPr>
          <a:xfrm>
            <a:off x="786481" y="4440898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星: 12 pt 24">
            <a:extLst>
              <a:ext uri="{FF2B5EF4-FFF2-40B4-BE49-F238E27FC236}">
                <a16:creationId xmlns:a16="http://schemas.microsoft.com/office/drawing/2014/main" id="{52A50968-2D28-205A-801F-549D40ACA662}"/>
              </a:ext>
            </a:extLst>
          </p:cNvPr>
          <p:cNvSpPr/>
          <p:nvPr/>
        </p:nvSpPr>
        <p:spPr>
          <a:xfrm>
            <a:off x="1086519" y="4886964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星: 12 pt 26">
            <a:extLst>
              <a:ext uri="{FF2B5EF4-FFF2-40B4-BE49-F238E27FC236}">
                <a16:creationId xmlns:a16="http://schemas.microsoft.com/office/drawing/2014/main" id="{F78944A6-99F2-D212-DEB8-9CD22AE83D0C}"/>
              </a:ext>
            </a:extLst>
          </p:cNvPr>
          <p:cNvSpPr/>
          <p:nvPr/>
        </p:nvSpPr>
        <p:spPr>
          <a:xfrm>
            <a:off x="854943" y="4894075"/>
            <a:ext cx="895349" cy="517565"/>
          </a:xfrm>
          <a:prstGeom prst="star12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0CBF2133-8280-04E2-CE78-4D3C2E8CB14C}"/>
              </a:ext>
            </a:extLst>
          </p:cNvPr>
          <p:cNvSpPr/>
          <p:nvPr/>
        </p:nvSpPr>
        <p:spPr>
          <a:xfrm rot="5400000">
            <a:off x="1547289" y="5043322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7850593A-602E-6E25-96DC-E26C304293DA}"/>
              </a:ext>
            </a:extLst>
          </p:cNvPr>
          <p:cNvSpPr/>
          <p:nvPr/>
        </p:nvSpPr>
        <p:spPr>
          <a:xfrm rot="5148138">
            <a:off x="1119988" y="50433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B29D6944-291F-FBA7-6B54-B66E377ADE8A}"/>
              </a:ext>
            </a:extLst>
          </p:cNvPr>
          <p:cNvSpPr/>
          <p:nvPr/>
        </p:nvSpPr>
        <p:spPr>
          <a:xfrm>
            <a:off x="2912134" y="533720"/>
            <a:ext cx="8856324" cy="5013788"/>
          </a:xfrm>
          <a:prstGeom prst="wedgeRoundRectCallout">
            <a:avLst>
              <a:gd name="adj1" fmla="val -57144"/>
              <a:gd name="adj2" fmla="val 2459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ACFDC51-2E36-1E19-D04E-83F7D11675DB}"/>
              </a:ext>
            </a:extLst>
          </p:cNvPr>
          <p:cNvSpPr txBox="1"/>
          <p:nvPr/>
        </p:nvSpPr>
        <p:spPr>
          <a:xfrm>
            <a:off x="3434729" y="942581"/>
            <a:ext cx="77753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田中慶次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会社</a:t>
            </a:r>
            <a:r>
              <a:rPr kumimoji="1" lang="ja-JP" altLang="en-US" sz="2000" dirty="0"/>
              <a:t>：株式会社アイティークレスト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担当</a:t>
            </a:r>
            <a:r>
              <a:rPr kumimoji="1" lang="ja-JP" altLang="en-US" sz="2000" dirty="0"/>
              <a:t>：プロジェクトリーダー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>
                <a:solidFill>
                  <a:schemeClr val="accent2"/>
                </a:solidFill>
              </a:rPr>
              <a:t>IT</a:t>
            </a:r>
            <a:r>
              <a:rPr kumimoji="1" lang="ja-JP" altLang="en-US" sz="2000" dirty="0">
                <a:solidFill>
                  <a:schemeClr val="accent2"/>
                </a:solidFill>
              </a:rPr>
              <a:t>経験</a:t>
            </a:r>
            <a:r>
              <a:rPr kumimoji="1" lang="ja-JP" altLang="en-US" sz="2000" dirty="0"/>
              <a:t>：専門学校で学んだ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好きなおつまみ</a:t>
            </a:r>
            <a:r>
              <a:rPr kumimoji="1" lang="ja-JP" altLang="en-US" sz="2000" dirty="0"/>
              <a:t>：ピリ辛焼きするめ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苦労した事</a:t>
            </a:r>
            <a:r>
              <a:rPr kumimoji="1" lang="ja-JP" altLang="en-US" sz="2000" dirty="0"/>
              <a:t>：</a:t>
            </a:r>
            <a:r>
              <a:rPr lang="en-US" altLang="ja-JP" sz="2000" b="0" i="0" dirty="0">
                <a:effectLst/>
                <a:latin typeface="NotoSansJP"/>
              </a:rPr>
              <a:t>S</a:t>
            </a:r>
            <a:r>
              <a:rPr lang="ja-JP" altLang="en-US" sz="2000" b="0" i="0" dirty="0">
                <a:effectLst/>
                <a:latin typeface="NotoSansJP"/>
              </a:rPr>
              <a:t>のライブラリを使用したが、自分の実現したい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　　　　</a:t>
            </a:r>
            <a:r>
              <a:rPr lang="ja-JP" altLang="en-US" sz="2000" b="0" i="0" dirty="0">
                <a:effectLst/>
                <a:latin typeface="NotoSansJP"/>
              </a:rPr>
              <a:t>ことをするためにどこを変更すればいいか理解に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</a:t>
            </a:r>
            <a:r>
              <a:rPr lang="ja-JP" altLang="en-US" sz="2000" b="0" i="0" dirty="0">
                <a:effectLst/>
                <a:latin typeface="NotoSansJP"/>
              </a:rPr>
              <a:t>　　　　苦労した。</a:t>
            </a:r>
            <a:r>
              <a:rPr lang="en-US" altLang="ja-JP" sz="2000" b="0" i="0" dirty="0">
                <a:effectLst/>
                <a:latin typeface="NotoSansJP"/>
              </a:rPr>
              <a:t>JS</a:t>
            </a:r>
            <a:r>
              <a:rPr lang="ja-JP" altLang="en-US" sz="2000" b="0" i="0" dirty="0">
                <a:effectLst/>
                <a:latin typeface="NotoSansJP"/>
              </a:rPr>
              <a:t>、</a:t>
            </a:r>
            <a:r>
              <a:rPr lang="en-US" altLang="ja-JP" sz="2000" b="0" i="0" dirty="0">
                <a:effectLst/>
                <a:latin typeface="NotoSansJP"/>
              </a:rPr>
              <a:t>CSS</a:t>
            </a:r>
            <a:r>
              <a:rPr lang="ja-JP" altLang="en-US" sz="2000" b="0" i="0" dirty="0">
                <a:effectLst/>
                <a:latin typeface="NotoSansJP"/>
              </a:rPr>
              <a:t>を思いついたままに記述して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　　　　</a:t>
            </a:r>
            <a:r>
              <a:rPr lang="ja-JP" altLang="en-US" sz="2000" b="0" i="0" dirty="0">
                <a:effectLst/>
                <a:latin typeface="NotoSansJP"/>
              </a:rPr>
              <a:t>いったため、本人が把握できなくなったこと。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79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C68A07F6-8113-3CD8-8033-FE9DD8C7AC2C}"/>
              </a:ext>
            </a:extLst>
          </p:cNvPr>
          <p:cNvSpPr/>
          <p:nvPr/>
        </p:nvSpPr>
        <p:spPr>
          <a:xfrm>
            <a:off x="533212" y="4573498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753A043-6415-D7D9-AA94-C74F002FB1C0}"/>
              </a:ext>
            </a:extLst>
          </p:cNvPr>
          <p:cNvSpPr/>
          <p:nvPr/>
        </p:nvSpPr>
        <p:spPr>
          <a:xfrm>
            <a:off x="671325" y="4468723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部分円 29">
            <a:extLst>
              <a:ext uri="{FF2B5EF4-FFF2-40B4-BE49-F238E27FC236}">
                <a16:creationId xmlns:a16="http://schemas.microsoft.com/office/drawing/2014/main" id="{3ED2F27A-35A9-F81F-F9D1-8360D685D8F6}"/>
              </a:ext>
            </a:extLst>
          </p:cNvPr>
          <p:cNvSpPr/>
          <p:nvPr/>
        </p:nvSpPr>
        <p:spPr>
          <a:xfrm>
            <a:off x="679659" y="4455179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8CEDF372-34C8-4846-1DB8-338CB503DA56}"/>
              </a:ext>
            </a:extLst>
          </p:cNvPr>
          <p:cNvSpPr/>
          <p:nvPr/>
        </p:nvSpPr>
        <p:spPr>
          <a:xfrm>
            <a:off x="737999" y="4701625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CFB946A-5B10-341F-79B8-607B78D1A3E5}"/>
              </a:ext>
            </a:extLst>
          </p:cNvPr>
          <p:cNvSpPr/>
          <p:nvPr/>
        </p:nvSpPr>
        <p:spPr>
          <a:xfrm>
            <a:off x="922847" y="5075909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69EB422-CDAB-BFE9-6765-053AA98288A7}"/>
              </a:ext>
            </a:extLst>
          </p:cNvPr>
          <p:cNvSpPr/>
          <p:nvPr/>
        </p:nvSpPr>
        <p:spPr>
          <a:xfrm>
            <a:off x="1348791" y="5068006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8C4D300-8626-F111-DF81-E0674FC11031}"/>
              </a:ext>
            </a:extLst>
          </p:cNvPr>
          <p:cNvCxnSpPr>
            <a:cxnSpLocks/>
          </p:cNvCxnSpPr>
          <p:nvPr/>
        </p:nvCxnSpPr>
        <p:spPr>
          <a:xfrm>
            <a:off x="1149957" y="5114085"/>
            <a:ext cx="198834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楕円 40">
            <a:extLst>
              <a:ext uri="{FF2B5EF4-FFF2-40B4-BE49-F238E27FC236}">
                <a16:creationId xmlns:a16="http://schemas.microsoft.com/office/drawing/2014/main" id="{4365BC3F-7937-75CC-5C5D-3428BF2A08AF}"/>
              </a:ext>
            </a:extLst>
          </p:cNvPr>
          <p:cNvSpPr/>
          <p:nvPr/>
        </p:nvSpPr>
        <p:spPr>
          <a:xfrm rot="5400000">
            <a:off x="1448119" y="5058735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3FDE8A1-FCA3-C3AB-123E-6F5E2C38FB05}"/>
              </a:ext>
            </a:extLst>
          </p:cNvPr>
          <p:cNvSpPr/>
          <p:nvPr/>
        </p:nvSpPr>
        <p:spPr>
          <a:xfrm rot="5400000">
            <a:off x="1037224" y="5064374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68EEA555-229C-8AD1-4EAC-7CD1CD870DAB}"/>
              </a:ext>
            </a:extLst>
          </p:cNvPr>
          <p:cNvSpPr/>
          <p:nvPr/>
        </p:nvSpPr>
        <p:spPr>
          <a:xfrm>
            <a:off x="2912134" y="533720"/>
            <a:ext cx="8856324" cy="5013788"/>
          </a:xfrm>
          <a:prstGeom prst="wedgeRoundRectCallout">
            <a:avLst>
              <a:gd name="adj1" fmla="val -57144"/>
              <a:gd name="adj2" fmla="val 2459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BB2E428-D3C3-3C60-2FF6-CA4B6444DCDA}"/>
              </a:ext>
            </a:extLst>
          </p:cNvPr>
          <p:cNvSpPr txBox="1"/>
          <p:nvPr/>
        </p:nvSpPr>
        <p:spPr>
          <a:xfrm>
            <a:off x="3434729" y="942581"/>
            <a:ext cx="77753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高知尾優太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会社</a:t>
            </a:r>
            <a:r>
              <a:rPr kumimoji="1" lang="ja-JP" altLang="en-US" sz="2000" dirty="0"/>
              <a:t>：ネットインフォメーション株式会社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担当</a:t>
            </a:r>
            <a:r>
              <a:rPr kumimoji="1" lang="ja-JP" altLang="en-US" sz="2000" dirty="0"/>
              <a:t>：議事録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>
                <a:solidFill>
                  <a:schemeClr val="accent2"/>
                </a:solidFill>
              </a:rPr>
              <a:t>IT</a:t>
            </a:r>
            <a:r>
              <a:rPr kumimoji="1" lang="ja-JP" altLang="en-US" sz="2000" dirty="0">
                <a:solidFill>
                  <a:schemeClr val="accent2"/>
                </a:solidFill>
              </a:rPr>
              <a:t>経験</a:t>
            </a:r>
            <a:r>
              <a:rPr kumimoji="1" lang="ja-JP" altLang="en-US" sz="2000" dirty="0"/>
              <a:t>：</a:t>
            </a:r>
            <a:r>
              <a:rPr lang="ja-JP" altLang="en-US" sz="2000" b="0" i="0" dirty="0">
                <a:effectLst/>
                <a:latin typeface="NotoSansJP"/>
              </a:rPr>
              <a:t>専門学校 ネットワーク科 卒業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好きなおつまみ</a:t>
            </a:r>
            <a:r>
              <a:rPr kumimoji="1" lang="ja-JP" altLang="en-US" sz="2000" dirty="0"/>
              <a:t>：やきとり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苦労した事</a:t>
            </a:r>
            <a:r>
              <a:rPr kumimoji="1" lang="ja-JP" altLang="en-US" sz="2000" dirty="0"/>
              <a:t>：</a:t>
            </a:r>
            <a:r>
              <a:rPr lang="ja-JP" altLang="en-US" sz="2000" b="0" i="0" dirty="0">
                <a:effectLst/>
                <a:latin typeface="NotoSansJP"/>
              </a:rPr>
              <a:t>圧倒的知識不足により、何をするのにも調べる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　　　　</a:t>
            </a:r>
            <a:r>
              <a:rPr lang="ja-JP" altLang="en-US" sz="2000" b="0" i="0" dirty="0">
                <a:effectLst/>
                <a:latin typeface="NotoSansJP"/>
              </a:rPr>
              <a:t>ことからスタートしたこと。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　　　　</a:t>
            </a:r>
            <a:r>
              <a:rPr lang="ja-JP" altLang="en-US" sz="2000" b="0" i="0" dirty="0">
                <a:effectLst/>
                <a:latin typeface="NotoSansJP"/>
              </a:rPr>
              <a:t>また、うまく動作しなかったときの</a:t>
            </a:r>
            <a:endParaRPr lang="en-US" altLang="ja-JP" sz="2000" b="0" i="0" dirty="0">
              <a:effectLst/>
              <a:latin typeface="NotoSansJP"/>
            </a:endParaRPr>
          </a:p>
          <a:p>
            <a:r>
              <a:rPr lang="ja-JP" altLang="en-US" sz="2000" dirty="0">
                <a:latin typeface="NotoSansJP"/>
              </a:rPr>
              <a:t>　　　　　　　</a:t>
            </a:r>
            <a:r>
              <a:rPr lang="ja-JP" altLang="en-US" sz="2000" b="0" i="0" dirty="0">
                <a:effectLst/>
                <a:latin typeface="NotoSansJP"/>
              </a:rPr>
              <a:t>対処に苦労しました。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6615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月 44">
            <a:extLst>
              <a:ext uri="{FF2B5EF4-FFF2-40B4-BE49-F238E27FC236}">
                <a16:creationId xmlns:a16="http://schemas.microsoft.com/office/drawing/2014/main" id="{12B63FC7-889C-C042-5345-3F1B2798EC2B}"/>
              </a:ext>
            </a:extLst>
          </p:cNvPr>
          <p:cNvSpPr/>
          <p:nvPr/>
        </p:nvSpPr>
        <p:spPr>
          <a:xfrm rot="18725350">
            <a:off x="1908044" y="5243014"/>
            <a:ext cx="240599" cy="845890"/>
          </a:xfrm>
          <a:prstGeom prst="moon">
            <a:avLst>
              <a:gd name="adj" fmla="val 875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57D8FDFB-C156-CFE3-9E62-BB3EC0D820F2}"/>
              </a:ext>
            </a:extLst>
          </p:cNvPr>
          <p:cNvSpPr/>
          <p:nvPr/>
        </p:nvSpPr>
        <p:spPr>
          <a:xfrm>
            <a:off x="656743" y="4594046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D14F92D-47F7-0919-48A4-A49A34466963}"/>
              </a:ext>
            </a:extLst>
          </p:cNvPr>
          <p:cNvSpPr/>
          <p:nvPr/>
        </p:nvSpPr>
        <p:spPr>
          <a:xfrm>
            <a:off x="794856" y="4489271"/>
            <a:ext cx="1171575" cy="112395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部分円 42">
            <a:extLst>
              <a:ext uri="{FF2B5EF4-FFF2-40B4-BE49-F238E27FC236}">
                <a16:creationId xmlns:a16="http://schemas.microsoft.com/office/drawing/2014/main" id="{7B09ADEB-5C07-D542-C18E-663B408DBB5F}"/>
              </a:ext>
            </a:extLst>
          </p:cNvPr>
          <p:cNvSpPr/>
          <p:nvPr/>
        </p:nvSpPr>
        <p:spPr>
          <a:xfrm>
            <a:off x="790095" y="4475727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C174CB8E-8077-AF3D-CF51-375F95B62783}"/>
              </a:ext>
            </a:extLst>
          </p:cNvPr>
          <p:cNvSpPr/>
          <p:nvPr/>
        </p:nvSpPr>
        <p:spPr>
          <a:xfrm>
            <a:off x="860930" y="4690725"/>
            <a:ext cx="1071565" cy="51527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264A6C3A-0AA1-5A02-29CB-301683738E0E}"/>
              </a:ext>
            </a:extLst>
          </p:cNvPr>
          <p:cNvSpPr/>
          <p:nvPr/>
        </p:nvSpPr>
        <p:spPr>
          <a:xfrm>
            <a:off x="1513789" y="5074115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F32E2779-7129-D1EB-8EEC-3540E8779777}"/>
              </a:ext>
            </a:extLst>
          </p:cNvPr>
          <p:cNvSpPr/>
          <p:nvPr/>
        </p:nvSpPr>
        <p:spPr>
          <a:xfrm>
            <a:off x="1146873" y="508359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002F6B03-B4EF-9001-4C6C-E3F680F3375C}"/>
              </a:ext>
            </a:extLst>
          </p:cNvPr>
          <p:cNvSpPr/>
          <p:nvPr/>
        </p:nvSpPr>
        <p:spPr>
          <a:xfrm>
            <a:off x="2912134" y="533720"/>
            <a:ext cx="8856324" cy="5013788"/>
          </a:xfrm>
          <a:prstGeom prst="wedgeRoundRectCallout">
            <a:avLst>
              <a:gd name="adj1" fmla="val -57144"/>
              <a:gd name="adj2" fmla="val 2459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86C5F19-1FBD-136C-2E52-FE1C754FA3C0}"/>
              </a:ext>
            </a:extLst>
          </p:cNvPr>
          <p:cNvSpPr txBox="1"/>
          <p:nvPr/>
        </p:nvSpPr>
        <p:spPr>
          <a:xfrm>
            <a:off x="3452597" y="901469"/>
            <a:ext cx="77753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朝倉日菜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会社</a:t>
            </a:r>
            <a:r>
              <a:rPr kumimoji="1" lang="ja-JP" altLang="en-US" sz="2000" dirty="0"/>
              <a:t>：株式会社タカクラ・クロステクノロジー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担当</a:t>
            </a:r>
            <a:r>
              <a:rPr kumimoji="1" lang="ja-JP" altLang="en-US" sz="2000" dirty="0"/>
              <a:t>：発表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en-US" altLang="ja-JP" sz="2000" dirty="0">
                <a:solidFill>
                  <a:schemeClr val="accent2"/>
                </a:solidFill>
              </a:rPr>
              <a:t>IT</a:t>
            </a:r>
            <a:r>
              <a:rPr kumimoji="1" lang="ja-JP" altLang="en-US" sz="2000" dirty="0">
                <a:solidFill>
                  <a:schemeClr val="accent2"/>
                </a:solidFill>
              </a:rPr>
              <a:t>経験</a:t>
            </a:r>
            <a:r>
              <a:rPr kumimoji="1" lang="ja-JP" altLang="en-US" sz="2000" dirty="0"/>
              <a:t>：なし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好きなおつまみ</a:t>
            </a:r>
            <a:r>
              <a:rPr kumimoji="1" lang="ja-JP" altLang="en-US" sz="2000" dirty="0"/>
              <a:t>：げそ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　</a:t>
            </a:r>
            <a:r>
              <a:rPr kumimoji="1" lang="ja-JP" altLang="en-US" sz="2000" dirty="0">
                <a:solidFill>
                  <a:schemeClr val="accent2"/>
                </a:solidFill>
              </a:rPr>
              <a:t>苦労した事</a:t>
            </a:r>
            <a:r>
              <a:rPr kumimoji="1" lang="ja-JP" altLang="en-US" sz="2000" dirty="0"/>
              <a:t>：やることはわかるがそれをどうやってプログラム</a:t>
            </a:r>
            <a:endParaRPr kumimoji="1" lang="en-US" altLang="ja-JP" sz="2000" dirty="0"/>
          </a:p>
          <a:p>
            <a:r>
              <a:rPr kumimoji="1" lang="ja-JP" altLang="en-US" sz="2000" dirty="0"/>
              <a:t>　　　　　　　にするのかがわからなくて人に聞きまくった事。</a:t>
            </a:r>
            <a:endParaRPr kumimoji="1" lang="en-US" altLang="ja-JP" sz="2000" dirty="0"/>
          </a:p>
          <a:p>
            <a:r>
              <a:rPr kumimoji="1" lang="ja-JP" altLang="en-US" sz="2000" dirty="0"/>
              <a:t>　　　　　　　エラーが出ても英語が読めず、翻訳アプリで</a:t>
            </a:r>
            <a:endParaRPr kumimoji="1" lang="en-US" altLang="ja-JP" sz="2000" dirty="0"/>
          </a:p>
          <a:p>
            <a:r>
              <a:rPr kumimoji="1" lang="ja-JP" altLang="en-US" sz="2000" dirty="0"/>
              <a:t>　　　　　　　どうにかしたこと。</a:t>
            </a:r>
          </a:p>
        </p:txBody>
      </p:sp>
    </p:spTree>
    <p:extLst>
      <p:ext uri="{BB962C8B-B14F-4D97-AF65-F5344CB8AC3E}">
        <p14:creationId xmlns:p14="http://schemas.microsoft.com/office/powerpoint/2010/main" val="26503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F75537-E5CC-ED2C-650B-BEB2A4E2544A}"/>
              </a:ext>
            </a:extLst>
          </p:cNvPr>
          <p:cNvSpPr txBox="1"/>
          <p:nvPr/>
        </p:nvSpPr>
        <p:spPr>
          <a:xfrm>
            <a:off x="3791164" y="2157573"/>
            <a:ext cx="40274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3800" dirty="0"/>
              <a:t>本編</a:t>
            </a:r>
          </a:p>
        </p:txBody>
      </p:sp>
    </p:spTree>
    <p:extLst>
      <p:ext uri="{BB962C8B-B14F-4D97-AF65-F5344CB8AC3E}">
        <p14:creationId xmlns:p14="http://schemas.microsoft.com/office/powerpoint/2010/main" val="28699597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おもちゃ, 挿絵 が含まれている画像&#10;&#10;自動的に生成された説明">
            <a:extLst>
              <a:ext uri="{FF2B5EF4-FFF2-40B4-BE49-F238E27FC236}">
                <a16:creationId xmlns:a16="http://schemas.microsoft.com/office/drawing/2014/main" id="{AB87549F-34D4-10E9-82E3-DA82CB95D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75" y="1666875"/>
            <a:ext cx="2771775" cy="45815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9A86C9-1B9B-A49A-1CEE-9DCA4B27D79B}"/>
              </a:ext>
            </a:extLst>
          </p:cNvPr>
          <p:cNvSpPr txBox="1"/>
          <p:nvPr/>
        </p:nvSpPr>
        <p:spPr>
          <a:xfrm>
            <a:off x="1432560" y="680720"/>
            <a:ext cx="4754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question</a:t>
            </a:r>
            <a:r>
              <a:rPr kumimoji="1" lang="ja-JP" altLang="en-US" sz="4000" dirty="0">
                <a:solidFill>
                  <a:srgbClr val="FF0000"/>
                </a:solidFill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A36792-956A-1520-F38B-50726F2B00ED}"/>
              </a:ext>
            </a:extLst>
          </p:cNvPr>
          <p:cNvSpPr txBox="1"/>
          <p:nvPr/>
        </p:nvSpPr>
        <p:spPr>
          <a:xfrm>
            <a:off x="1352550" y="1990725"/>
            <a:ext cx="7296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コロナウイルスが落ち着いてきて</a:t>
            </a:r>
            <a:endParaRPr kumimoji="1" lang="en-US" altLang="ja-JP" sz="3600" dirty="0"/>
          </a:p>
          <a:p>
            <a:r>
              <a:rPr lang="ja-JP" altLang="en-US" sz="3600" dirty="0"/>
              <a:t>増えたものとは何でしょう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51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</TotalTime>
  <Words>543</Words>
  <Application>Microsoft Office PowerPoint</Application>
  <PresentationFormat>ワイド画面</PresentationFormat>
  <Paragraphs>136</Paragraphs>
  <Slides>45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0" baseType="lpstr">
      <vt:lpstr>BIZ UD明朝 Medium</vt:lpstr>
      <vt:lpstr>HGS行書体</vt:lpstr>
      <vt:lpstr>NotoSansJP</vt:lpstr>
      <vt:lpstr>Corbel</vt:lpstr>
      <vt:lpstr>基礎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朝倉日菜</dc:creator>
  <cp:lastModifiedBy>朝倉日菜</cp:lastModifiedBy>
  <cp:revision>7</cp:revision>
  <dcterms:created xsi:type="dcterms:W3CDTF">2023-06-26T05:18:30Z</dcterms:created>
  <dcterms:modified xsi:type="dcterms:W3CDTF">2023-06-28T05:47:06Z</dcterms:modified>
</cp:coreProperties>
</file>